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0" r:id="rId1"/>
    <p:sldMasterId id="2147483770" r:id="rId2"/>
  </p:sldMasterIdLst>
  <p:notesMasterIdLst>
    <p:notesMasterId r:id="rId75"/>
  </p:notesMasterIdLst>
  <p:sldIdLst>
    <p:sldId id="256" r:id="rId3"/>
    <p:sldId id="257" r:id="rId4"/>
    <p:sldId id="259" r:id="rId5"/>
    <p:sldId id="258" r:id="rId6"/>
    <p:sldId id="260" r:id="rId7"/>
    <p:sldId id="265" r:id="rId8"/>
    <p:sldId id="261" r:id="rId9"/>
    <p:sldId id="264" r:id="rId10"/>
    <p:sldId id="262" r:id="rId11"/>
    <p:sldId id="263" r:id="rId12"/>
    <p:sldId id="266" r:id="rId13"/>
    <p:sldId id="267" r:id="rId14"/>
    <p:sldId id="269" r:id="rId15"/>
    <p:sldId id="270" r:id="rId16"/>
    <p:sldId id="271" r:id="rId17"/>
    <p:sldId id="272" r:id="rId18"/>
    <p:sldId id="274" r:id="rId19"/>
    <p:sldId id="273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95" r:id="rId30"/>
    <p:sldId id="296" r:id="rId31"/>
    <p:sldId id="284" r:id="rId32"/>
    <p:sldId id="285" r:id="rId33"/>
    <p:sldId id="286" r:id="rId34"/>
    <p:sldId id="287" r:id="rId35"/>
    <p:sldId id="316" r:id="rId36"/>
    <p:sldId id="288" r:id="rId37"/>
    <p:sldId id="317" r:id="rId38"/>
    <p:sldId id="289" r:id="rId39"/>
    <p:sldId id="318" r:id="rId40"/>
    <p:sldId id="290" r:id="rId41"/>
    <p:sldId id="319" r:id="rId42"/>
    <p:sldId id="291" r:id="rId43"/>
    <p:sldId id="320" r:id="rId44"/>
    <p:sldId id="292" r:id="rId45"/>
    <p:sldId id="321" r:id="rId46"/>
    <p:sldId id="293" r:id="rId47"/>
    <p:sldId id="322" r:id="rId48"/>
    <p:sldId id="294" r:id="rId49"/>
    <p:sldId id="323" r:id="rId50"/>
    <p:sldId id="297" r:id="rId51"/>
    <p:sldId id="301" r:id="rId52"/>
    <p:sldId id="302" r:id="rId53"/>
    <p:sldId id="326" r:id="rId54"/>
    <p:sldId id="327" r:id="rId55"/>
    <p:sldId id="303" r:id="rId56"/>
    <p:sldId id="304" r:id="rId57"/>
    <p:sldId id="325" r:id="rId58"/>
    <p:sldId id="305" r:id="rId59"/>
    <p:sldId id="306" r:id="rId60"/>
    <p:sldId id="307" r:id="rId61"/>
    <p:sldId id="308" r:id="rId62"/>
    <p:sldId id="328" r:id="rId63"/>
    <p:sldId id="329" r:id="rId64"/>
    <p:sldId id="330" r:id="rId65"/>
    <p:sldId id="331" r:id="rId66"/>
    <p:sldId id="310" r:id="rId67"/>
    <p:sldId id="309" r:id="rId68"/>
    <p:sldId id="311" r:id="rId69"/>
    <p:sldId id="312" r:id="rId70"/>
    <p:sldId id="313" r:id="rId71"/>
    <p:sldId id="314" r:id="rId72"/>
    <p:sldId id="324" r:id="rId73"/>
    <p:sldId id="315" r:id="rId74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8009" autoAdjust="0"/>
  </p:normalViewPr>
  <p:slideViewPr>
    <p:cSldViewPr snapToGrid="0" snapToObjects="1">
      <p:cViewPr>
        <p:scale>
          <a:sx n="76" d="100"/>
          <a:sy n="76" d="100"/>
        </p:scale>
        <p:origin x="-1056" y="-40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63" Type="http://schemas.openxmlformats.org/officeDocument/2006/relationships/slide" Target="slides/slide61.xml"/><Relationship Id="rId64" Type="http://schemas.openxmlformats.org/officeDocument/2006/relationships/slide" Target="slides/slide62.xml"/><Relationship Id="rId65" Type="http://schemas.openxmlformats.org/officeDocument/2006/relationships/slide" Target="slides/slide63.xml"/><Relationship Id="rId66" Type="http://schemas.openxmlformats.org/officeDocument/2006/relationships/slide" Target="slides/slide64.xml"/><Relationship Id="rId67" Type="http://schemas.openxmlformats.org/officeDocument/2006/relationships/slide" Target="slides/slide65.xml"/><Relationship Id="rId68" Type="http://schemas.openxmlformats.org/officeDocument/2006/relationships/slide" Target="slides/slide66.xml"/><Relationship Id="rId69" Type="http://schemas.openxmlformats.org/officeDocument/2006/relationships/slide" Target="slides/slide67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slide" Target="slides/slide54.xml"/><Relationship Id="rId57" Type="http://schemas.openxmlformats.org/officeDocument/2006/relationships/slide" Target="slides/slide55.xml"/><Relationship Id="rId58" Type="http://schemas.openxmlformats.org/officeDocument/2006/relationships/slide" Target="slides/slide56.xml"/><Relationship Id="rId59" Type="http://schemas.openxmlformats.org/officeDocument/2006/relationships/slide" Target="slides/slide5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80" Type="http://schemas.openxmlformats.org/officeDocument/2006/relationships/tableStyles" Target="tableStyles.xml"/><Relationship Id="rId70" Type="http://schemas.openxmlformats.org/officeDocument/2006/relationships/slide" Target="slides/slide68.xml"/><Relationship Id="rId71" Type="http://schemas.openxmlformats.org/officeDocument/2006/relationships/slide" Target="slides/slide69.xml"/><Relationship Id="rId72" Type="http://schemas.openxmlformats.org/officeDocument/2006/relationships/slide" Target="slides/slide70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73" Type="http://schemas.openxmlformats.org/officeDocument/2006/relationships/slide" Target="slides/slide71.xml"/><Relationship Id="rId74" Type="http://schemas.openxmlformats.org/officeDocument/2006/relationships/slide" Target="slides/slide72.xml"/><Relationship Id="rId75" Type="http://schemas.openxmlformats.org/officeDocument/2006/relationships/notesMaster" Target="notesMasters/notesMaster1.xml"/><Relationship Id="rId76" Type="http://schemas.openxmlformats.org/officeDocument/2006/relationships/printerSettings" Target="printerSettings/printerSettings1.bin"/><Relationship Id="rId77" Type="http://schemas.openxmlformats.org/officeDocument/2006/relationships/presProps" Target="presProps.xml"/><Relationship Id="rId78" Type="http://schemas.openxmlformats.org/officeDocument/2006/relationships/viewProps" Target="viewProps.xml"/><Relationship Id="rId79" Type="http://schemas.openxmlformats.org/officeDocument/2006/relationships/theme" Target="theme/theme1.xml"/><Relationship Id="rId60" Type="http://schemas.openxmlformats.org/officeDocument/2006/relationships/slide" Target="slides/slide58.xml"/><Relationship Id="rId61" Type="http://schemas.openxmlformats.org/officeDocument/2006/relationships/slide" Target="slides/slide59.xml"/><Relationship Id="rId62" Type="http://schemas.openxmlformats.org/officeDocument/2006/relationships/slide" Target="slides/slide60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0C4BE2-A482-0647-9E45-35F3EA343DD7}" type="datetimeFigureOut">
              <a:rPr lang="en-US" smtClean="0"/>
              <a:t>23/07/16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7D7A8F-EABA-834F-BB8E-598C2311DC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6783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7D7A8F-EABA-834F-BB8E-598C2311DCD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3186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7D7A8F-EABA-834F-BB8E-598C2311DCD2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5191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7D7A8F-EABA-834F-BB8E-598C2311DCD2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5191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7D7A8F-EABA-834F-BB8E-598C2311DCD2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5191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7D7A8F-EABA-834F-BB8E-598C2311DCD2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5191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7D7A8F-EABA-834F-BB8E-598C2311DCD2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5191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7D7A8F-EABA-834F-BB8E-598C2311DCD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3685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7D7A8F-EABA-834F-BB8E-598C2311DCD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3186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7D7A8F-EABA-834F-BB8E-598C2311DCD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3685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7D7A8F-EABA-834F-BB8E-598C2311DCD2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5191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7D7A8F-EABA-834F-BB8E-598C2311DCD2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5191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7D7A8F-EABA-834F-BB8E-598C2311DCD2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5191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7D7A8F-EABA-834F-BB8E-598C2311DCD2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5191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7D7A8F-EABA-834F-BB8E-598C2311DCD2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5191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 rot="20707748">
            <a:off x="-617539" y="-489413"/>
            <a:ext cx="6664606" cy="2957019"/>
          </a:xfrm>
          <a:custGeom>
            <a:avLst/>
            <a:gdLst/>
            <a:ahLst/>
            <a:cxnLst/>
            <a:rect l="l" t="t" r="r" b="b"/>
            <a:pathLst>
              <a:path w="6664606" h="3942692">
                <a:moveTo>
                  <a:pt x="1046923" y="0"/>
                </a:moveTo>
                <a:lnTo>
                  <a:pt x="6664606" y="1491692"/>
                </a:lnTo>
                <a:lnTo>
                  <a:pt x="6664606" y="3860602"/>
                </a:lnTo>
                <a:cubicBezTo>
                  <a:pt x="6664606" y="3905939"/>
                  <a:pt x="6627853" y="3942692"/>
                  <a:pt x="6582516" y="3942692"/>
                </a:cubicBezTo>
                <a:lnTo>
                  <a:pt x="0" y="3942692"/>
                </a:lnTo>
                <a:close/>
              </a:path>
            </a:pathLst>
          </a:custGeom>
          <a:solidFill>
            <a:schemeClr val="bg1">
              <a:alpha val="2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 rot="20707748">
            <a:off x="6168153" y="-331373"/>
            <a:ext cx="3126510" cy="1819857"/>
          </a:xfrm>
          <a:custGeom>
            <a:avLst/>
            <a:gdLst/>
            <a:ahLst/>
            <a:cxnLst/>
            <a:rect l="l" t="t" r="r" b="b"/>
            <a:pathLst>
              <a:path w="3126510" h="2426476">
                <a:moveTo>
                  <a:pt x="0" y="0"/>
                </a:moveTo>
                <a:lnTo>
                  <a:pt x="3126510" y="830198"/>
                </a:lnTo>
                <a:lnTo>
                  <a:pt x="2702642" y="2426476"/>
                </a:lnTo>
                <a:lnTo>
                  <a:pt x="82091" y="2426476"/>
                </a:lnTo>
                <a:cubicBezTo>
                  <a:pt x="36754" y="2426475"/>
                  <a:pt x="1" y="2389722"/>
                  <a:pt x="1" y="2344385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 rot="20707748">
            <a:off x="7144101" y="1501173"/>
            <a:ext cx="2679455" cy="3709528"/>
          </a:xfrm>
          <a:custGeom>
            <a:avLst/>
            <a:gdLst/>
            <a:ahLst/>
            <a:cxnLst/>
            <a:rect l="l" t="t" r="r" b="b"/>
            <a:pathLst>
              <a:path w="2679455" h="4946037">
                <a:moveTo>
                  <a:pt x="2679455" y="0"/>
                </a:moveTo>
                <a:lnTo>
                  <a:pt x="1366108" y="4946037"/>
                </a:lnTo>
                <a:lnTo>
                  <a:pt x="0" y="4583288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 rot="20707748">
            <a:off x="-205621" y="2492470"/>
            <a:ext cx="7378073" cy="3418347"/>
          </a:xfrm>
          <a:custGeom>
            <a:avLst/>
            <a:gdLst/>
            <a:ahLst/>
            <a:cxnLst/>
            <a:rect l="l" t="t" r="r" b="b"/>
            <a:pathLst>
              <a:path w="7378073" h="4557796">
                <a:moveTo>
                  <a:pt x="7327936" y="6451"/>
                </a:moveTo>
                <a:cubicBezTo>
                  <a:pt x="7357400" y="18913"/>
                  <a:pt x="7378073" y="48087"/>
                  <a:pt x="7378073" y="82090"/>
                </a:cubicBezTo>
                <a:lnTo>
                  <a:pt x="7378073" y="4557796"/>
                </a:lnTo>
                <a:lnTo>
                  <a:pt x="0" y="2598658"/>
                </a:lnTo>
                <a:lnTo>
                  <a:pt x="690034" y="0"/>
                </a:lnTo>
                <a:lnTo>
                  <a:pt x="7295983" y="0"/>
                </a:lnTo>
                <a:cubicBezTo>
                  <a:pt x="7307317" y="0"/>
                  <a:pt x="7318115" y="2297"/>
                  <a:pt x="7327936" y="645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-900000">
            <a:off x="547837" y="2724508"/>
            <a:ext cx="5985159" cy="1204577"/>
          </a:xfrm>
        </p:spPr>
        <p:txBody>
          <a:bodyPr>
            <a:normAutofit/>
          </a:bodyPr>
          <a:lstStyle>
            <a:lvl1pPr>
              <a:lnSpc>
                <a:spcPts val="6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-900000">
            <a:off x="2201148" y="3770424"/>
            <a:ext cx="4655297" cy="846371"/>
          </a:xfrm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-900000">
            <a:off x="6741465" y="1734965"/>
            <a:ext cx="1524000" cy="273844"/>
          </a:xfrm>
        </p:spPr>
        <p:txBody>
          <a:bodyPr/>
          <a:lstStyle>
            <a:lvl1pPr algn="l">
              <a:defRPr sz="1800">
                <a:solidFill>
                  <a:schemeClr val="tx1"/>
                </a:solidFill>
              </a:defRPr>
            </a:lvl1pPr>
          </a:lstStyle>
          <a:p>
            <a:fld id="{C5AEC29B-436C-3840-83F8-7CF1E99ED786}" type="datetimeFigureOut">
              <a:rPr lang="en-US" smtClean="0"/>
              <a:t>23/07/16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-900000">
            <a:off x="6551295" y="1146473"/>
            <a:ext cx="2465987" cy="27384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-900000">
            <a:off x="6451719" y="871547"/>
            <a:ext cx="2133600" cy="315779"/>
          </a:xfrm>
        </p:spPr>
        <p:txBody>
          <a:bodyPr anchor="ctr"/>
          <a:lstStyle>
            <a:lvl1pPr algn="l">
              <a:defRPr sz="2400">
                <a:solidFill>
                  <a:schemeClr val="tx1"/>
                </a:solidFill>
              </a:defRPr>
            </a:lvl1pPr>
          </a:lstStyle>
          <a:p>
            <a:fld id="{1AD20DFC-E2D5-4BD6-B744-D8DEEAB5F7C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 rot="20707748">
            <a:off x="-895918" y="-574724"/>
            <a:ext cx="8332816" cy="4420785"/>
          </a:xfrm>
          <a:custGeom>
            <a:avLst/>
            <a:gdLst/>
            <a:ahLst/>
            <a:cxnLst/>
            <a:rect l="l" t="t" r="r" b="b"/>
            <a:pathLst>
              <a:path w="8332816" h="5894380">
                <a:moveTo>
                  <a:pt x="1565164" y="0"/>
                </a:moveTo>
                <a:lnTo>
                  <a:pt x="8332816" y="1797049"/>
                </a:lnTo>
                <a:lnTo>
                  <a:pt x="8332816" y="5812290"/>
                </a:lnTo>
                <a:cubicBezTo>
                  <a:pt x="8332816" y="5857627"/>
                  <a:pt x="8296063" y="5894380"/>
                  <a:pt x="8250726" y="5894380"/>
                </a:cubicBezTo>
                <a:lnTo>
                  <a:pt x="0" y="5894380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 rot="20707748">
            <a:off x="64746" y="3817214"/>
            <a:ext cx="8528044" cy="2183598"/>
          </a:xfrm>
          <a:custGeom>
            <a:avLst/>
            <a:gdLst/>
            <a:ahLst/>
            <a:cxnLst/>
            <a:rect l="l" t="t" r="r" b="b"/>
            <a:pathLst>
              <a:path w="8528044" h="2911464">
                <a:moveTo>
                  <a:pt x="8477907" y="6451"/>
                </a:moveTo>
                <a:cubicBezTo>
                  <a:pt x="8507371" y="18913"/>
                  <a:pt x="8528044" y="48087"/>
                  <a:pt x="8528044" y="82090"/>
                </a:cubicBezTo>
                <a:lnTo>
                  <a:pt x="8528044" y="2911464"/>
                </a:lnTo>
                <a:lnTo>
                  <a:pt x="0" y="646970"/>
                </a:lnTo>
                <a:lnTo>
                  <a:pt x="171794" y="0"/>
                </a:lnTo>
                <a:lnTo>
                  <a:pt x="8445954" y="0"/>
                </a:lnTo>
                <a:cubicBezTo>
                  <a:pt x="8457288" y="0"/>
                  <a:pt x="8468086" y="2297"/>
                  <a:pt x="8477907" y="645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 rot="20707748">
            <a:off x="8533928" y="2879628"/>
            <a:ext cx="1011244" cy="2245763"/>
          </a:xfrm>
          <a:custGeom>
            <a:avLst/>
            <a:gdLst/>
            <a:ahLst/>
            <a:cxnLst/>
            <a:rect l="l" t="t" r="r" b="b"/>
            <a:pathLst>
              <a:path w="1011244" h="2994350">
                <a:moveTo>
                  <a:pt x="1011244" y="0"/>
                </a:moveTo>
                <a:lnTo>
                  <a:pt x="216140" y="2994350"/>
                </a:lnTo>
                <a:lnTo>
                  <a:pt x="0" y="2936957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 rot="20707748">
            <a:off x="7588493" y="-241377"/>
            <a:ext cx="1976541" cy="3054605"/>
          </a:xfrm>
          <a:custGeom>
            <a:avLst/>
            <a:gdLst/>
            <a:ahLst/>
            <a:cxnLst/>
            <a:rect l="l" t="t" r="r" b="b"/>
            <a:pathLst>
              <a:path w="1976541" h="4072806">
                <a:moveTo>
                  <a:pt x="0" y="0"/>
                </a:moveTo>
                <a:lnTo>
                  <a:pt x="1976541" y="524841"/>
                </a:lnTo>
                <a:lnTo>
                  <a:pt x="1034432" y="4072806"/>
                </a:lnTo>
                <a:lnTo>
                  <a:pt x="82090" y="4072806"/>
                </a:lnTo>
                <a:cubicBezTo>
                  <a:pt x="36753" y="4072806"/>
                  <a:pt x="0" y="4036053"/>
                  <a:pt x="0" y="3990716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900000">
            <a:off x="3183885" y="3570323"/>
            <a:ext cx="5004753" cy="974657"/>
          </a:xfrm>
        </p:spPr>
        <p:txBody>
          <a:bodyPr anchor="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-900000">
            <a:off x="781855" y="738437"/>
            <a:ext cx="6581279" cy="270356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-900000">
            <a:off x="6996405" y="4678878"/>
            <a:ext cx="1524000" cy="273844"/>
          </a:xfrm>
        </p:spPr>
        <p:txBody>
          <a:bodyPr/>
          <a:lstStyle/>
          <a:p>
            <a:fld id="{C5AEC29B-436C-3840-83F8-7CF1E99ED786}" type="datetimeFigureOut">
              <a:rPr lang="en-US" smtClean="0"/>
              <a:t>23/07/16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-900000">
            <a:off x="5321849" y="4571097"/>
            <a:ext cx="3124200" cy="273844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-900000">
            <a:off x="8182733" y="2435204"/>
            <a:ext cx="907445" cy="273844"/>
          </a:xfrm>
        </p:spPr>
        <p:txBody>
          <a:bodyPr/>
          <a:lstStyle>
            <a:lvl1pPr algn="l">
              <a:defRPr/>
            </a:lvl1pPr>
          </a:lstStyle>
          <a:p>
            <a:fld id="{B6476F49-8900-C244-8B94-75723051CA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 rot="20707748">
            <a:off x="-882907" y="-469548"/>
            <a:ext cx="7440156" cy="5510345"/>
          </a:xfrm>
          <a:custGeom>
            <a:avLst/>
            <a:gdLst/>
            <a:ahLst/>
            <a:cxnLst/>
            <a:rect l="l" t="t" r="r" b="b"/>
            <a:pathLst>
              <a:path w="7440156" h="7347127">
                <a:moveTo>
                  <a:pt x="1760047" y="0"/>
                </a:moveTo>
                <a:lnTo>
                  <a:pt x="7440156" y="1508269"/>
                </a:lnTo>
                <a:lnTo>
                  <a:pt x="7440156" y="7265037"/>
                </a:lnTo>
                <a:cubicBezTo>
                  <a:pt x="7440156" y="7310374"/>
                  <a:pt x="7403403" y="7347127"/>
                  <a:pt x="7358066" y="7347127"/>
                </a:cubicBezTo>
                <a:lnTo>
                  <a:pt x="2707078" y="7347127"/>
                </a:lnTo>
                <a:lnTo>
                  <a:pt x="0" y="6628304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 rot="20707748">
            <a:off x="3227238" y="4705698"/>
            <a:ext cx="4396677" cy="875604"/>
          </a:xfrm>
          <a:custGeom>
            <a:avLst/>
            <a:gdLst/>
            <a:ahLst/>
            <a:cxnLst/>
            <a:rect l="l" t="t" r="r" b="b"/>
            <a:pathLst>
              <a:path w="4396677" h="1167472">
                <a:moveTo>
                  <a:pt x="4346539" y="6451"/>
                </a:moveTo>
                <a:cubicBezTo>
                  <a:pt x="4376003" y="18913"/>
                  <a:pt x="4396677" y="48087"/>
                  <a:pt x="4396677" y="82090"/>
                </a:cubicBezTo>
                <a:lnTo>
                  <a:pt x="4396677" y="1167472"/>
                </a:lnTo>
                <a:lnTo>
                  <a:pt x="0" y="0"/>
                </a:lnTo>
                <a:lnTo>
                  <a:pt x="4314586" y="0"/>
                </a:lnTo>
                <a:cubicBezTo>
                  <a:pt x="4325920" y="0"/>
                  <a:pt x="4336718" y="2297"/>
                  <a:pt x="4346539" y="6451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 rot="20707748">
            <a:off x="7659527" y="4094794"/>
            <a:ext cx="1710569" cy="1154017"/>
          </a:xfrm>
          <a:custGeom>
            <a:avLst/>
            <a:gdLst/>
            <a:ahLst/>
            <a:cxnLst/>
            <a:rect l="l" t="t" r="r" b="b"/>
            <a:pathLst>
              <a:path w="1710569" h="1538689">
                <a:moveTo>
                  <a:pt x="1710569" y="1"/>
                </a:moveTo>
                <a:lnTo>
                  <a:pt x="1301993" y="1538689"/>
                </a:lnTo>
                <a:lnTo>
                  <a:pt x="0" y="1192965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 rot="20707748">
            <a:off x="6666426" y="-368047"/>
            <a:ext cx="3065776" cy="4358903"/>
          </a:xfrm>
          <a:custGeom>
            <a:avLst/>
            <a:gdLst/>
            <a:ahLst/>
            <a:cxnLst/>
            <a:rect l="l" t="t" r="r" b="b"/>
            <a:pathLst>
              <a:path w="3065776" h="5811871">
                <a:moveTo>
                  <a:pt x="0" y="0"/>
                </a:moveTo>
                <a:lnTo>
                  <a:pt x="3065776" y="814071"/>
                </a:lnTo>
                <a:lnTo>
                  <a:pt x="1738684" y="5811871"/>
                </a:lnTo>
                <a:lnTo>
                  <a:pt x="82090" y="5811871"/>
                </a:lnTo>
                <a:cubicBezTo>
                  <a:pt x="36753" y="5811871"/>
                  <a:pt x="0" y="5775118"/>
                  <a:pt x="0" y="572978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 rot="-900000">
            <a:off x="6793335" y="383560"/>
            <a:ext cx="1435608" cy="361416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-900000">
            <a:off x="967765" y="806756"/>
            <a:ext cx="5398955" cy="381619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-900000">
            <a:off x="7754112" y="4416552"/>
            <a:ext cx="1243584" cy="273844"/>
          </a:xfrm>
        </p:spPr>
        <p:txBody>
          <a:bodyPr/>
          <a:lstStyle>
            <a:lvl1pPr algn="l">
              <a:defRPr/>
            </a:lvl1pPr>
          </a:lstStyle>
          <a:p>
            <a:fld id="{C5AEC29B-436C-3840-83F8-7CF1E99ED786}" type="datetimeFigureOut">
              <a:rPr lang="en-US" smtClean="0"/>
              <a:t>23/07/16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-900000">
            <a:off x="4997808" y="4641183"/>
            <a:ext cx="2380306" cy="273844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-900000">
            <a:off x="7690104" y="4231386"/>
            <a:ext cx="1243584" cy="273844"/>
          </a:xfrm>
        </p:spPr>
        <p:txBody>
          <a:bodyPr/>
          <a:lstStyle>
            <a:lvl1pPr algn="l">
              <a:defRPr/>
            </a:lvl1pPr>
          </a:lstStyle>
          <a:p>
            <a:fld id="{B6476F49-8900-C244-8B94-75723051CA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3936"/>
            <a:ext cx="7772400" cy="733806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514600"/>
            <a:ext cx="7772400" cy="658368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FontTx/>
              <a:buNone/>
              <a:defRPr sz="2000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EC29B-436C-3840-83F8-7CF1E99ED786}" type="datetimeFigureOut">
              <a:rPr lang="en-US" smtClean="0"/>
              <a:t>23/07/16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20DFC-E2D5-4BD6-B744-D8DEEAB5F7C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1" y="1401856"/>
            <a:ext cx="7770813" cy="3192767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EC29B-436C-3840-83F8-7CF1E99ED786}" type="datetimeFigureOut">
              <a:rPr lang="en-US" smtClean="0"/>
              <a:t>23/07/16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76F49-8900-C244-8B94-75723051CA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200400"/>
            <a:ext cx="7772400" cy="732865"/>
          </a:xfrm>
        </p:spPr>
        <p:txBody>
          <a:bodyPr anchor="b" anchorCtr="0">
            <a:no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943350"/>
            <a:ext cx="7770813" cy="655544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EC29B-436C-3840-83F8-7CF1E99ED786}" type="datetimeFigureOut">
              <a:rPr lang="en-US" smtClean="0"/>
              <a:t>23/07/16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76F49-8900-C244-8B94-75723051CA4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 rot="21540000">
            <a:off x="2056197" y="318488"/>
            <a:ext cx="5031609" cy="253185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buFont typeface="Arial" pitchFamily="34" charset="0"/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742950"/>
            <a:ext cx="7770813" cy="1307306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067486"/>
            <a:ext cx="7770813" cy="961465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FontTx/>
              <a:buNone/>
              <a:defRPr sz="2000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EC29B-436C-3840-83F8-7CF1E99ED786}" type="datetimeFigureOut">
              <a:rPr lang="en-US" smtClean="0"/>
              <a:t>23/07/16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76F49-8900-C244-8B94-75723051CA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90768"/>
            <a:ext cx="7770813" cy="107240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320404"/>
            <a:ext cx="3611880" cy="3274219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 marL="2398713" indent="-336550">
              <a:defRPr sz="1800"/>
            </a:lvl8pPr>
            <a:lvl9pPr marL="2398713" indent="-336550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44733" y="1320404"/>
            <a:ext cx="3611880" cy="3274219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 marL="2398713" indent="-336550">
              <a:defRPr sz="1800"/>
            </a:lvl8pPr>
            <a:lvl9pPr marL="2398713" indent="-336550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EC29B-436C-3840-83F8-7CF1E99ED786}" type="datetimeFigureOut">
              <a:rPr lang="en-US" smtClean="0"/>
              <a:t>23/07/16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76F49-8900-C244-8B94-75723051CA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90768"/>
            <a:ext cx="7770813" cy="1072403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163171"/>
            <a:ext cx="3611880" cy="460562"/>
          </a:xfrm>
        </p:spPr>
        <p:txBody>
          <a:bodyPr anchor="b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1828800"/>
            <a:ext cx="3611880" cy="276582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 marL="2398713" indent="-336550">
              <a:defRPr sz="1600"/>
            </a:lvl8pPr>
            <a:lvl9pPr marL="2398713" indent="-33655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45526" y="1163171"/>
            <a:ext cx="3611880" cy="460562"/>
          </a:xfrm>
        </p:spPr>
        <p:txBody>
          <a:bodyPr anchor="b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45526" y="1828800"/>
            <a:ext cx="3611880" cy="276582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 marL="2398713" indent="-336550">
              <a:defRPr sz="1600"/>
            </a:lvl8pPr>
            <a:lvl9pPr marL="2398713" indent="-33655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EC29B-436C-3840-83F8-7CF1E99ED786}" type="datetimeFigureOut">
              <a:rPr lang="en-US" smtClean="0"/>
              <a:t>23/07/16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76F49-8900-C244-8B94-75723051CA49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786205" y="1643903"/>
            <a:ext cx="3429000" cy="1191"/>
          </a:xfrm>
          <a:prstGeom prst="line">
            <a:avLst/>
          </a:prstGeom>
          <a:ln>
            <a:solidFill>
              <a:srgbClr val="FFF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936966" y="1643903"/>
            <a:ext cx="3429000" cy="1191"/>
          </a:xfrm>
          <a:prstGeom prst="line">
            <a:avLst/>
          </a:prstGeom>
          <a:ln>
            <a:solidFill>
              <a:srgbClr val="FFF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EC29B-436C-3840-83F8-7CF1E99ED786}" type="datetimeFigureOut">
              <a:rPr lang="en-US" smtClean="0"/>
              <a:t>23/07/16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76F49-8900-C244-8B94-75723051CA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EC29B-436C-3840-83F8-7CF1E99ED786}" type="datetimeFigureOut">
              <a:rPr lang="en-US" smtClean="0"/>
              <a:t>23/07/16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76F49-8900-C244-8B94-75723051CA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 rot="907748">
            <a:off x="-865440" y="637949"/>
            <a:ext cx="3615441" cy="4613793"/>
          </a:xfrm>
          <a:custGeom>
            <a:avLst/>
            <a:gdLst/>
            <a:ahLst/>
            <a:cxnLst/>
            <a:rect l="l" t="t" r="r" b="b"/>
            <a:pathLst>
              <a:path w="3615441" h="6151724">
                <a:moveTo>
                  <a:pt x="0" y="0"/>
                </a:moveTo>
                <a:lnTo>
                  <a:pt x="3533351" y="0"/>
                </a:lnTo>
                <a:cubicBezTo>
                  <a:pt x="3578688" y="0"/>
                  <a:pt x="3615441" y="36753"/>
                  <a:pt x="3615441" y="82090"/>
                </a:cubicBezTo>
                <a:lnTo>
                  <a:pt x="3615441" y="5623909"/>
                </a:lnTo>
                <a:lnTo>
                  <a:pt x="1663219" y="6151724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 rot="907748">
            <a:off x="17749" y="-383632"/>
            <a:ext cx="3735394" cy="1040836"/>
          </a:xfrm>
          <a:custGeom>
            <a:avLst/>
            <a:gdLst/>
            <a:ahLst/>
            <a:cxnLst/>
            <a:rect l="l" t="t" r="r" b="b"/>
            <a:pathLst>
              <a:path w="3735394" h="1387781">
                <a:moveTo>
                  <a:pt x="0" y="1009924"/>
                </a:moveTo>
                <a:lnTo>
                  <a:pt x="3735394" y="0"/>
                </a:lnTo>
                <a:lnTo>
                  <a:pt x="3735394" y="1305691"/>
                </a:lnTo>
                <a:cubicBezTo>
                  <a:pt x="3735394" y="1351028"/>
                  <a:pt x="3698641" y="1387781"/>
                  <a:pt x="3653304" y="1387781"/>
                </a:cubicBezTo>
                <a:lnTo>
                  <a:pt x="102160" y="1387781"/>
                </a:ln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 rot="907748">
            <a:off x="2146804" y="4942650"/>
            <a:ext cx="1981025" cy="401702"/>
          </a:xfrm>
          <a:custGeom>
            <a:avLst/>
            <a:gdLst/>
            <a:ahLst/>
            <a:cxnLst/>
            <a:rect l="l" t="t" r="r" b="b"/>
            <a:pathLst>
              <a:path w="1981025" h="535602">
                <a:moveTo>
                  <a:pt x="50137" y="6451"/>
                </a:moveTo>
                <a:cubicBezTo>
                  <a:pt x="59958" y="2297"/>
                  <a:pt x="70756" y="0"/>
                  <a:pt x="82090" y="0"/>
                </a:cubicBezTo>
                <a:lnTo>
                  <a:pt x="1981025" y="0"/>
                </a:lnTo>
                <a:lnTo>
                  <a:pt x="0" y="535602"/>
                </a:lnTo>
                <a:lnTo>
                  <a:pt x="0" y="82090"/>
                </a:lnTo>
                <a:cubicBezTo>
                  <a:pt x="0" y="48087"/>
                  <a:pt x="20674" y="18913"/>
                  <a:pt x="50137" y="645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 rot="907748">
            <a:off x="3185144" y="-415225"/>
            <a:ext cx="6782931" cy="5869905"/>
          </a:xfrm>
          <a:custGeom>
            <a:avLst/>
            <a:gdLst/>
            <a:ahLst/>
            <a:cxnLst/>
            <a:rect l="l" t="t" r="r" b="b"/>
            <a:pathLst>
              <a:path w="6782931" h="7826540">
                <a:moveTo>
                  <a:pt x="0" y="1349945"/>
                </a:moveTo>
                <a:lnTo>
                  <a:pt x="4993024" y="0"/>
                </a:lnTo>
                <a:lnTo>
                  <a:pt x="6782931" y="6620302"/>
                </a:lnTo>
                <a:lnTo>
                  <a:pt x="2321435" y="7826540"/>
                </a:lnTo>
                <a:lnTo>
                  <a:pt x="82090" y="7826540"/>
                </a:lnTo>
                <a:cubicBezTo>
                  <a:pt x="36753" y="7826540"/>
                  <a:pt x="0" y="7789787"/>
                  <a:pt x="0" y="7744450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4500000">
            <a:off x="-775" y="1979539"/>
            <a:ext cx="3798715" cy="169563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900000">
            <a:off x="3479031" y="719789"/>
            <a:ext cx="4658735" cy="3808217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900000">
            <a:off x="1690988" y="456237"/>
            <a:ext cx="1789355" cy="273844"/>
          </a:xfrm>
        </p:spPr>
        <p:txBody>
          <a:bodyPr/>
          <a:lstStyle/>
          <a:p>
            <a:fld id="{C5AEC29B-436C-3840-83F8-7CF1E99ED786}" type="datetimeFigureOut">
              <a:rPr lang="en-US" smtClean="0"/>
              <a:t>23/07/16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900000">
            <a:off x="3103623" y="4633161"/>
            <a:ext cx="2392237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900000">
            <a:off x="1265373" y="225599"/>
            <a:ext cx="2287319" cy="273844"/>
          </a:xfrm>
        </p:spPr>
        <p:txBody>
          <a:bodyPr/>
          <a:lstStyle/>
          <a:p>
            <a:fld id="{B6476F49-8900-C244-8B94-75723051CA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905" y="728662"/>
            <a:ext cx="3657600" cy="871538"/>
          </a:xfrm>
        </p:spPr>
        <p:txBody>
          <a:bodyPr anchor="b">
            <a:no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342901"/>
            <a:ext cx="3657600" cy="425172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 marL="2398713" indent="-336550">
              <a:defRPr sz="1800"/>
            </a:lvl8pPr>
            <a:lvl9pPr marL="2398713" indent="-336550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8905" y="1600201"/>
            <a:ext cx="3657600" cy="2686050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EC29B-436C-3840-83F8-7CF1E99ED786}" type="datetimeFigureOut">
              <a:rPr lang="en-US" smtClean="0"/>
              <a:t>23/07/16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76F49-8900-C244-8B94-75723051CA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5082" y="726948"/>
            <a:ext cx="3657600" cy="870966"/>
          </a:xfrm>
        </p:spPr>
        <p:txBody>
          <a:bodyPr anchor="b">
            <a:noAutofit/>
          </a:bodyPr>
          <a:lstStyle>
            <a:lvl1pPr algn="l">
              <a:defRPr sz="3600" b="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63388" y="383241"/>
            <a:ext cx="3657600" cy="4165227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99853" y="1597914"/>
            <a:ext cx="3657600" cy="2688336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spcBef>
                <a:spcPts val="1000"/>
              </a:spcBef>
              <a:buNone/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FontTx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EC29B-436C-3840-83F8-7CF1E99ED786}" type="datetimeFigureOut">
              <a:rPr lang="en-US" smtClean="0"/>
              <a:t>23/07/16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76F49-8900-C244-8B94-75723051CA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113532"/>
            <a:ext cx="7776882" cy="761238"/>
          </a:xfrm>
        </p:spPr>
        <p:txBody>
          <a:bodyPr anchor="b">
            <a:noAutofit/>
          </a:bodyPr>
          <a:lstStyle>
            <a:lvl1pPr algn="ctr">
              <a:defRPr sz="3600" b="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342900"/>
            <a:ext cx="5486400" cy="2733115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571" y="3886200"/>
            <a:ext cx="7776882" cy="712694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FontTx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EC29B-436C-3840-83F8-7CF1E99ED786}" type="datetimeFigureOut">
              <a:rPr lang="en-US" smtClean="0"/>
              <a:t>23/07/16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76F49-8900-C244-8B94-75723051CA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rybo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116356"/>
            <a:ext cx="7776882" cy="759758"/>
          </a:xfrm>
        </p:spPr>
        <p:txBody>
          <a:bodyPr anchor="b">
            <a:noAutofit/>
          </a:bodyPr>
          <a:lstStyle>
            <a:lvl1pPr algn="ctr">
              <a:defRPr sz="3600" b="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342900"/>
            <a:ext cx="2331720" cy="123444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571" y="3886200"/>
            <a:ext cx="7776882" cy="712694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FontTx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EC29B-436C-3840-83F8-7CF1E99ED786}" type="datetimeFigureOut">
              <a:rPr lang="en-US" smtClean="0"/>
              <a:t>23/07/16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76F49-8900-C244-8B94-75723051CA49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Picture Placeholder 2"/>
          <p:cNvSpPr>
            <a:spLocks noGrp="1"/>
          </p:cNvSpPr>
          <p:nvPr>
            <p:ph type="pic" idx="13"/>
          </p:nvPr>
        </p:nvSpPr>
        <p:spPr>
          <a:xfrm>
            <a:off x="685800" y="1841575"/>
            <a:ext cx="2331720" cy="123444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6" name="Picture Placeholder 2"/>
          <p:cNvSpPr>
            <a:spLocks noGrp="1"/>
          </p:cNvSpPr>
          <p:nvPr>
            <p:ph type="pic" idx="14"/>
          </p:nvPr>
        </p:nvSpPr>
        <p:spPr>
          <a:xfrm>
            <a:off x="3412490" y="342900"/>
            <a:ext cx="2331720" cy="123444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7" name="Picture Placeholder 2"/>
          <p:cNvSpPr>
            <a:spLocks noGrp="1"/>
          </p:cNvSpPr>
          <p:nvPr>
            <p:ph type="pic" idx="15"/>
          </p:nvPr>
        </p:nvSpPr>
        <p:spPr>
          <a:xfrm>
            <a:off x="3412490" y="1841575"/>
            <a:ext cx="2331720" cy="123444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8" name="Picture Placeholder 2"/>
          <p:cNvSpPr>
            <a:spLocks noGrp="1"/>
          </p:cNvSpPr>
          <p:nvPr>
            <p:ph type="pic" idx="16"/>
          </p:nvPr>
        </p:nvSpPr>
        <p:spPr>
          <a:xfrm>
            <a:off x="6139180" y="342900"/>
            <a:ext cx="2331720" cy="123444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9" name="Picture Placeholder 2"/>
          <p:cNvSpPr>
            <a:spLocks noGrp="1"/>
          </p:cNvSpPr>
          <p:nvPr>
            <p:ph type="pic" idx="17"/>
          </p:nvPr>
        </p:nvSpPr>
        <p:spPr>
          <a:xfrm>
            <a:off x="6139180" y="1841575"/>
            <a:ext cx="2331720" cy="123444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EC29B-436C-3840-83F8-7CF1E99ED786}" type="datetimeFigureOut">
              <a:rPr lang="en-US" smtClean="0"/>
              <a:t>23/07/16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76F49-8900-C244-8B94-75723051CA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400051"/>
            <a:ext cx="1600200" cy="419457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400051"/>
            <a:ext cx="6019800" cy="4194572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EC29B-436C-3840-83F8-7CF1E99ED786}" type="datetimeFigureOut">
              <a:rPr lang="en-US" smtClean="0"/>
              <a:t>23/07/16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76F49-8900-C244-8B94-75723051CA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 rot="900000">
            <a:off x="-57216" y="-763264"/>
            <a:ext cx="7411427" cy="2578633"/>
          </a:xfrm>
          <a:custGeom>
            <a:avLst/>
            <a:gdLst/>
            <a:ahLst/>
            <a:cxnLst/>
            <a:rect l="l" t="t" r="r" b="b"/>
            <a:pathLst>
              <a:path w="7411427" h="3438177">
                <a:moveTo>
                  <a:pt x="0" y="1985886"/>
                </a:moveTo>
                <a:lnTo>
                  <a:pt x="7411427" y="0"/>
                </a:lnTo>
                <a:lnTo>
                  <a:pt x="7411427" y="3356087"/>
                </a:lnTo>
                <a:cubicBezTo>
                  <a:pt x="7411427" y="3401424"/>
                  <a:pt x="7374674" y="3438177"/>
                  <a:pt x="7329337" y="3438177"/>
                </a:cubicBezTo>
                <a:lnTo>
                  <a:pt x="389140" y="3438177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 rot="900000">
            <a:off x="-776641" y="1813366"/>
            <a:ext cx="6998365" cy="3810061"/>
          </a:xfrm>
          <a:custGeom>
            <a:avLst/>
            <a:gdLst/>
            <a:ahLst/>
            <a:cxnLst/>
            <a:rect l="l" t="t" r="r" b="b"/>
            <a:pathLst>
              <a:path w="6998365" h="5080081">
                <a:moveTo>
                  <a:pt x="0" y="0"/>
                </a:moveTo>
                <a:lnTo>
                  <a:pt x="6916275" y="0"/>
                </a:lnTo>
                <a:cubicBezTo>
                  <a:pt x="6961612" y="0"/>
                  <a:pt x="6998365" y="36753"/>
                  <a:pt x="6998365" y="82090"/>
                </a:cubicBezTo>
                <a:lnTo>
                  <a:pt x="6998365" y="3569608"/>
                </a:lnTo>
                <a:lnTo>
                  <a:pt x="1361203" y="5080081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 rot="900000">
            <a:off x="6338070" y="2831860"/>
            <a:ext cx="3102275" cy="2658025"/>
          </a:xfrm>
          <a:custGeom>
            <a:avLst/>
            <a:gdLst/>
            <a:ahLst/>
            <a:cxnLst/>
            <a:rect l="l" t="t" r="r" b="b"/>
            <a:pathLst>
              <a:path w="3102275" h="3544033">
                <a:moveTo>
                  <a:pt x="50137" y="6451"/>
                </a:moveTo>
                <a:cubicBezTo>
                  <a:pt x="59958" y="2297"/>
                  <a:pt x="70756" y="0"/>
                  <a:pt x="82090" y="0"/>
                </a:cubicBezTo>
                <a:lnTo>
                  <a:pt x="2375388" y="0"/>
                </a:lnTo>
                <a:lnTo>
                  <a:pt x="3102275" y="2712781"/>
                </a:lnTo>
                <a:lnTo>
                  <a:pt x="0" y="3544033"/>
                </a:lnTo>
                <a:lnTo>
                  <a:pt x="0" y="82090"/>
                </a:lnTo>
                <a:cubicBezTo>
                  <a:pt x="0" y="48087"/>
                  <a:pt x="20673" y="18913"/>
                  <a:pt x="50137" y="6451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ounded Rectangle 19"/>
          <p:cNvSpPr/>
          <p:nvPr/>
        </p:nvSpPr>
        <p:spPr>
          <a:xfrm rot="900000">
            <a:off x="7327882" y="-78234"/>
            <a:ext cx="2350627" cy="2865650"/>
          </a:xfrm>
          <a:custGeom>
            <a:avLst/>
            <a:gdLst/>
            <a:ahLst/>
            <a:cxnLst/>
            <a:rect l="l" t="t" r="r" b="b"/>
            <a:pathLst>
              <a:path w="2350627" h="3820866">
                <a:moveTo>
                  <a:pt x="1" y="355523"/>
                </a:moveTo>
                <a:lnTo>
                  <a:pt x="1326829" y="0"/>
                </a:lnTo>
                <a:lnTo>
                  <a:pt x="2350627" y="3820866"/>
                </a:lnTo>
                <a:lnTo>
                  <a:pt x="82091" y="3820866"/>
                </a:lnTo>
                <a:cubicBezTo>
                  <a:pt x="36754" y="3820866"/>
                  <a:pt x="1" y="3784113"/>
                  <a:pt x="0" y="3738776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900000">
            <a:off x="534988" y="2191372"/>
            <a:ext cx="5690855" cy="1178010"/>
          </a:xfrm>
        </p:spPr>
        <p:txBody>
          <a:bodyPr anchor="b">
            <a:noAutofit/>
          </a:bodyPr>
          <a:lstStyle>
            <a:lvl1pPr algn="r">
              <a:defRPr sz="4800" b="0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900000">
            <a:off x="537849" y="3370651"/>
            <a:ext cx="5271544" cy="1125140"/>
          </a:xfrm>
        </p:spPr>
        <p:txBody>
          <a:bodyPr anchor="t">
            <a:normAutofit/>
          </a:bodyPr>
          <a:lstStyle>
            <a:lvl1pPr marL="0" indent="0" algn="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900000">
            <a:off x="6878368" y="2821040"/>
            <a:ext cx="1524000" cy="273844"/>
          </a:xfrm>
        </p:spPr>
        <p:txBody>
          <a:bodyPr/>
          <a:lstStyle>
            <a:lvl1pPr algn="l">
              <a:defRPr/>
            </a:lvl1pPr>
          </a:lstStyle>
          <a:p>
            <a:fld id="{C5AEC29B-436C-3840-83F8-7CF1E99ED786}" type="datetimeFigureOut">
              <a:rPr lang="en-US" smtClean="0"/>
              <a:t>23/07/16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900000">
            <a:off x="7056968" y="2378097"/>
            <a:ext cx="1926305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900000" flipH="1">
            <a:off x="7176366" y="1995869"/>
            <a:ext cx="683979" cy="273844"/>
          </a:xfrm>
        </p:spPr>
        <p:txBody>
          <a:bodyPr/>
          <a:lstStyle>
            <a:lvl1pPr algn="l">
              <a:defRPr/>
            </a:lvl1pPr>
          </a:lstStyle>
          <a:p>
            <a:fld id="{B6476F49-8900-C244-8B94-75723051CA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 rot="20707748">
            <a:off x="-883224" y="-469491"/>
            <a:ext cx="7439907" cy="5508449"/>
          </a:xfrm>
          <a:custGeom>
            <a:avLst/>
            <a:gdLst/>
            <a:ahLst/>
            <a:cxnLst/>
            <a:rect l="l" t="t" r="r" b="b"/>
            <a:pathLst>
              <a:path w="7439907" h="7344599">
                <a:moveTo>
                  <a:pt x="1760047" y="0"/>
                </a:moveTo>
                <a:lnTo>
                  <a:pt x="7439906" y="1508202"/>
                </a:lnTo>
                <a:lnTo>
                  <a:pt x="7439907" y="7262509"/>
                </a:lnTo>
                <a:cubicBezTo>
                  <a:pt x="7439906" y="7307846"/>
                  <a:pt x="7403153" y="7344599"/>
                  <a:pt x="7357816" y="7344599"/>
                </a:cubicBezTo>
                <a:lnTo>
                  <a:pt x="2697558" y="7344599"/>
                </a:lnTo>
                <a:lnTo>
                  <a:pt x="0" y="662830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 rot="20707748">
            <a:off x="3237540" y="4706622"/>
            <a:ext cx="4387395" cy="873756"/>
          </a:xfrm>
          <a:custGeom>
            <a:avLst/>
            <a:gdLst/>
            <a:ahLst/>
            <a:cxnLst/>
            <a:rect l="l" t="t" r="r" b="b"/>
            <a:pathLst>
              <a:path w="4387395" h="1165008">
                <a:moveTo>
                  <a:pt x="4337258" y="6451"/>
                </a:moveTo>
                <a:cubicBezTo>
                  <a:pt x="4366722" y="18913"/>
                  <a:pt x="4387395" y="48087"/>
                  <a:pt x="4387395" y="82090"/>
                </a:cubicBezTo>
                <a:lnTo>
                  <a:pt x="4387395" y="1165008"/>
                </a:lnTo>
                <a:lnTo>
                  <a:pt x="0" y="0"/>
                </a:lnTo>
                <a:lnTo>
                  <a:pt x="4305305" y="0"/>
                </a:lnTo>
                <a:cubicBezTo>
                  <a:pt x="4316639" y="0"/>
                  <a:pt x="4327437" y="2297"/>
                  <a:pt x="4337258" y="6451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 rot="20707748">
            <a:off x="7660698" y="4096762"/>
            <a:ext cx="1709024" cy="1152002"/>
          </a:xfrm>
          <a:custGeom>
            <a:avLst/>
            <a:gdLst/>
            <a:ahLst/>
            <a:cxnLst/>
            <a:rect l="l" t="t" r="r" b="b"/>
            <a:pathLst>
              <a:path w="1709024" h="1536003">
                <a:moveTo>
                  <a:pt x="1709024" y="0"/>
                </a:moveTo>
                <a:lnTo>
                  <a:pt x="1301161" y="1536003"/>
                </a:lnTo>
                <a:lnTo>
                  <a:pt x="0" y="1190500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 rot="20707748">
            <a:off x="6667947" y="-367910"/>
            <a:ext cx="3064333" cy="4358904"/>
          </a:xfrm>
          <a:custGeom>
            <a:avLst/>
            <a:gdLst/>
            <a:ahLst/>
            <a:cxnLst/>
            <a:rect l="l" t="t" r="r" b="b"/>
            <a:pathLst>
              <a:path w="3064333" h="5811872">
                <a:moveTo>
                  <a:pt x="0" y="0"/>
                </a:moveTo>
                <a:lnTo>
                  <a:pt x="3064333" y="813688"/>
                </a:lnTo>
                <a:lnTo>
                  <a:pt x="1737140" y="5811872"/>
                </a:lnTo>
                <a:lnTo>
                  <a:pt x="82090" y="5811872"/>
                </a:lnTo>
                <a:cubicBezTo>
                  <a:pt x="36753" y="5811872"/>
                  <a:pt x="0" y="5775119"/>
                  <a:pt x="0" y="5729782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4500000">
            <a:off x="5774432" y="1493750"/>
            <a:ext cx="3615226" cy="143615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 rot="-900000">
            <a:off x="1014439" y="1001297"/>
            <a:ext cx="2578608" cy="362987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 rot="-900000">
            <a:off x="3701032" y="463504"/>
            <a:ext cx="2580010" cy="3627882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-900000">
            <a:off x="7755919" y="4415559"/>
            <a:ext cx="1241980" cy="273844"/>
          </a:xfrm>
        </p:spPr>
        <p:txBody>
          <a:bodyPr/>
          <a:lstStyle>
            <a:lvl1pPr algn="l">
              <a:defRPr/>
            </a:lvl1pPr>
          </a:lstStyle>
          <a:p>
            <a:fld id="{C5AEC29B-436C-3840-83F8-7CF1E99ED786}" type="datetimeFigureOut">
              <a:rPr lang="en-US" smtClean="0"/>
              <a:t>23/07/16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900000">
            <a:off x="4054658" y="4120782"/>
            <a:ext cx="3124200" cy="273844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-900000">
            <a:off x="7690167" y="4232334"/>
            <a:ext cx="1241693" cy="273844"/>
          </a:xfrm>
        </p:spPr>
        <p:txBody>
          <a:bodyPr/>
          <a:lstStyle>
            <a:lvl1pPr algn="l">
              <a:defRPr/>
            </a:lvl1pPr>
          </a:lstStyle>
          <a:p>
            <a:fld id="{B6476F49-8900-C244-8B94-75723051CA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ounded Rectangle 52"/>
          <p:cNvSpPr/>
          <p:nvPr/>
        </p:nvSpPr>
        <p:spPr>
          <a:xfrm rot="20707748">
            <a:off x="-883224" y="-469491"/>
            <a:ext cx="7439907" cy="5508449"/>
          </a:xfrm>
          <a:custGeom>
            <a:avLst/>
            <a:gdLst/>
            <a:ahLst/>
            <a:cxnLst/>
            <a:rect l="l" t="t" r="r" b="b"/>
            <a:pathLst>
              <a:path w="7439907" h="7344599">
                <a:moveTo>
                  <a:pt x="1760047" y="0"/>
                </a:moveTo>
                <a:lnTo>
                  <a:pt x="7439906" y="1508202"/>
                </a:lnTo>
                <a:lnTo>
                  <a:pt x="7439907" y="7262509"/>
                </a:lnTo>
                <a:cubicBezTo>
                  <a:pt x="7439906" y="7307846"/>
                  <a:pt x="7403153" y="7344599"/>
                  <a:pt x="7357816" y="7344599"/>
                </a:cubicBezTo>
                <a:lnTo>
                  <a:pt x="2697558" y="7344599"/>
                </a:lnTo>
                <a:lnTo>
                  <a:pt x="0" y="662830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ounded Rectangle 53"/>
          <p:cNvSpPr/>
          <p:nvPr/>
        </p:nvSpPr>
        <p:spPr>
          <a:xfrm rot="20707748">
            <a:off x="3237540" y="4706622"/>
            <a:ext cx="4387395" cy="873756"/>
          </a:xfrm>
          <a:custGeom>
            <a:avLst/>
            <a:gdLst/>
            <a:ahLst/>
            <a:cxnLst/>
            <a:rect l="l" t="t" r="r" b="b"/>
            <a:pathLst>
              <a:path w="4387395" h="1165008">
                <a:moveTo>
                  <a:pt x="4337258" y="6451"/>
                </a:moveTo>
                <a:cubicBezTo>
                  <a:pt x="4366722" y="18913"/>
                  <a:pt x="4387395" y="48087"/>
                  <a:pt x="4387395" y="82090"/>
                </a:cubicBezTo>
                <a:lnTo>
                  <a:pt x="4387395" y="1165008"/>
                </a:lnTo>
                <a:lnTo>
                  <a:pt x="0" y="0"/>
                </a:lnTo>
                <a:lnTo>
                  <a:pt x="4305305" y="0"/>
                </a:lnTo>
                <a:cubicBezTo>
                  <a:pt x="4316639" y="0"/>
                  <a:pt x="4327437" y="2297"/>
                  <a:pt x="4337258" y="6451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ounded Rectangle 54"/>
          <p:cNvSpPr/>
          <p:nvPr/>
        </p:nvSpPr>
        <p:spPr>
          <a:xfrm rot="20707748">
            <a:off x="7660698" y="4096762"/>
            <a:ext cx="1709024" cy="1152002"/>
          </a:xfrm>
          <a:custGeom>
            <a:avLst/>
            <a:gdLst/>
            <a:ahLst/>
            <a:cxnLst/>
            <a:rect l="l" t="t" r="r" b="b"/>
            <a:pathLst>
              <a:path w="1709024" h="1536003">
                <a:moveTo>
                  <a:pt x="1709024" y="0"/>
                </a:moveTo>
                <a:lnTo>
                  <a:pt x="1301161" y="1536003"/>
                </a:lnTo>
                <a:lnTo>
                  <a:pt x="0" y="1190500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ounded Rectangle 55"/>
          <p:cNvSpPr/>
          <p:nvPr/>
        </p:nvSpPr>
        <p:spPr>
          <a:xfrm rot="20707748">
            <a:off x="6667947" y="-367910"/>
            <a:ext cx="3064333" cy="4358904"/>
          </a:xfrm>
          <a:custGeom>
            <a:avLst/>
            <a:gdLst/>
            <a:ahLst/>
            <a:cxnLst/>
            <a:rect l="l" t="t" r="r" b="b"/>
            <a:pathLst>
              <a:path w="3064333" h="5811872">
                <a:moveTo>
                  <a:pt x="0" y="0"/>
                </a:moveTo>
                <a:lnTo>
                  <a:pt x="3064333" y="813688"/>
                </a:lnTo>
                <a:lnTo>
                  <a:pt x="1737140" y="5811872"/>
                </a:lnTo>
                <a:lnTo>
                  <a:pt x="82090" y="5811872"/>
                </a:lnTo>
                <a:cubicBezTo>
                  <a:pt x="36753" y="5811872"/>
                  <a:pt x="0" y="5775119"/>
                  <a:pt x="0" y="5729782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4500000">
            <a:off x="5777865" y="1493901"/>
            <a:ext cx="3614166" cy="1435608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-900000">
            <a:off x="854761" y="1055152"/>
            <a:ext cx="2213148" cy="569900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 rot="-900000">
            <a:off x="1120518" y="1670921"/>
            <a:ext cx="2578608" cy="2954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 rot="-900000">
            <a:off x="3535712" y="515629"/>
            <a:ext cx="2214753" cy="564782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 rot="-900000">
            <a:off x="3808498" y="1121912"/>
            <a:ext cx="2578608" cy="296692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 rot="-900000">
            <a:off x="7754112" y="4416552"/>
            <a:ext cx="1243584" cy="273844"/>
          </a:xfrm>
        </p:spPr>
        <p:txBody>
          <a:bodyPr/>
          <a:lstStyle>
            <a:lvl1pPr algn="l">
              <a:defRPr/>
            </a:lvl1pPr>
          </a:lstStyle>
          <a:p>
            <a:fld id="{C5AEC29B-436C-3840-83F8-7CF1E99ED786}" type="datetimeFigureOut">
              <a:rPr lang="en-US" smtClean="0"/>
              <a:t>23/07/16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 rot="-900000">
            <a:off x="4050792" y="4121658"/>
            <a:ext cx="3124200" cy="273844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 rot="-900000">
            <a:off x="7690104" y="4231386"/>
            <a:ext cx="1243584" cy="273844"/>
          </a:xfrm>
        </p:spPr>
        <p:txBody>
          <a:bodyPr/>
          <a:lstStyle>
            <a:lvl1pPr algn="l">
              <a:defRPr/>
            </a:lvl1pPr>
          </a:lstStyle>
          <a:p>
            <a:fld id="{B6476F49-8900-C244-8B94-75723051CA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 rot="907748">
            <a:off x="-865440" y="637949"/>
            <a:ext cx="3615441" cy="4613793"/>
          </a:xfrm>
          <a:custGeom>
            <a:avLst/>
            <a:gdLst/>
            <a:ahLst/>
            <a:cxnLst/>
            <a:rect l="l" t="t" r="r" b="b"/>
            <a:pathLst>
              <a:path w="3615441" h="6151724">
                <a:moveTo>
                  <a:pt x="0" y="0"/>
                </a:moveTo>
                <a:lnTo>
                  <a:pt x="3533351" y="0"/>
                </a:lnTo>
                <a:cubicBezTo>
                  <a:pt x="3578688" y="0"/>
                  <a:pt x="3615441" y="36753"/>
                  <a:pt x="3615441" y="82090"/>
                </a:cubicBezTo>
                <a:lnTo>
                  <a:pt x="3615441" y="5623909"/>
                </a:lnTo>
                <a:lnTo>
                  <a:pt x="1663219" y="6151724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 rot="907748">
            <a:off x="17749" y="-383632"/>
            <a:ext cx="3735394" cy="1040836"/>
          </a:xfrm>
          <a:custGeom>
            <a:avLst/>
            <a:gdLst/>
            <a:ahLst/>
            <a:cxnLst/>
            <a:rect l="l" t="t" r="r" b="b"/>
            <a:pathLst>
              <a:path w="3735394" h="1387781">
                <a:moveTo>
                  <a:pt x="0" y="1009924"/>
                </a:moveTo>
                <a:lnTo>
                  <a:pt x="3735394" y="0"/>
                </a:lnTo>
                <a:lnTo>
                  <a:pt x="3735394" y="1305691"/>
                </a:lnTo>
                <a:cubicBezTo>
                  <a:pt x="3735394" y="1351028"/>
                  <a:pt x="3698641" y="1387781"/>
                  <a:pt x="3653304" y="1387781"/>
                </a:cubicBezTo>
                <a:lnTo>
                  <a:pt x="102160" y="1387781"/>
                </a:ln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/>
          <p:cNvSpPr/>
          <p:nvPr/>
        </p:nvSpPr>
        <p:spPr>
          <a:xfrm rot="907748">
            <a:off x="2146804" y="4942650"/>
            <a:ext cx="1981025" cy="401702"/>
          </a:xfrm>
          <a:custGeom>
            <a:avLst/>
            <a:gdLst/>
            <a:ahLst/>
            <a:cxnLst/>
            <a:rect l="l" t="t" r="r" b="b"/>
            <a:pathLst>
              <a:path w="1981025" h="535602">
                <a:moveTo>
                  <a:pt x="50137" y="6451"/>
                </a:moveTo>
                <a:cubicBezTo>
                  <a:pt x="59958" y="2297"/>
                  <a:pt x="70756" y="0"/>
                  <a:pt x="82090" y="0"/>
                </a:cubicBezTo>
                <a:lnTo>
                  <a:pt x="1981025" y="0"/>
                </a:lnTo>
                <a:lnTo>
                  <a:pt x="0" y="535602"/>
                </a:lnTo>
                <a:lnTo>
                  <a:pt x="0" y="82090"/>
                </a:lnTo>
                <a:cubicBezTo>
                  <a:pt x="0" y="48087"/>
                  <a:pt x="20674" y="18913"/>
                  <a:pt x="50137" y="645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 rot="907748">
            <a:off x="3185144" y="-415225"/>
            <a:ext cx="6782931" cy="5869905"/>
          </a:xfrm>
          <a:custGeom>
            <a:avLst/>
            <a:gdLst/>
            <a:ahLst/>
            <a:cxnLst/>
            <a:rect l="l" t="t" r="r" b="b"/>
            <a:pathLst>
              <a:path w="6782931" h="7826540">
                <a:moveTo>
                  <a:pt x="0" y="1349945"/>
                </a:moveTo>
                <a:lnTo>
                  <a:pt x="4993024" y="0"/>
                </a:lnTo>
                <a:lnTo>
                  <a:pt x="6782931" y="6620302"/>
                </a:lnTo>
                <a:lnTo>
                  <a:pt x="2321435" y="7826540"/>
                </a:lnTo>
                <a:lnTo>
                  <a:pt x="82090" y="7826540"/>
                </a:lnTo>
                <a:cubicBezTo>
                  <a:pt x="36753" y="7826540"/>
                  <a:pt x="0" y="7789787"/>
                  <a:pt x="0" y="7744450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4500000">
            <a:off x="2286" y="1983105"/>
            <a:ext cx="3799332" cy="16916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 rot="900000">
            <a:off x="1691640" y="459486"/>
            <a:ext cx="1792224" cy="273844"/>
          </a:xfrm>
        </p:spPr>
        <p:txBody>
          <a:bodyPr/>
          <a:lstStyle/>
          <a:p>
            <a:fld id="{C5AEC29B-436C-3840-83F8-7CF1E99ED786}" type="datetimeFigureOut">
              <a:rPr lang="en-US" smtClean="0"/>
              <a:t>23/07/16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 rot="900000">
            <a:off x="2493724" y="4575776"/>
            <a:ext cx="3052113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 rot="900000">
            <a:off x="1261872" y="226314"/>
            <a:ext cx="2286000" cy="273844"/>
          </a:xfrm>
        </p:spPr>
        <p:txBody>
          <a:bodyPr/>
          <a:lstStyle/>
          <a:p>
            <a:fld id="{B6476F49-8900-C244-8B94-75723051CA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 rot="900000">
            <a:off x="-372248" y="-913615"/>
            <a:ext cx="8577953" cy="4758086"/>
          </a:xfrm>
          <a:custGeom>
            <a:avLst/>
            <a:gdLst/>
            <a:ahLst/>
            <a:cxnLst/>
            <a:rect l="l" t="t" r="r" b="b"/>
            <a:pathLst>
              <a:path w="8577953" h="6344114">
                <a:moveTo>
                  <a:pt x="0" y="2298455"/>
                </a:moveTo>
                <a:lnTo>
                  <a:pt x="8577953" y="0"/>
                </a:lnTo>
                <a:lnTo>
                  <a:pt x="8577953" y="6262024"/>
                </a:lnTo>
                <a:cubicBezTo>
                  <a:pt x="8577953" y="6307361"/>
                  <a:pt x="8541200" y="6344113"/>
                  <a:pt x="8495863" y="6344113"/>
                </a:cubicBezTo>
                <a:lnTo>
                  <a:pt x="1084031" y="6344114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 rot="900000">
            <a:off x="-449071" y="3905918"/>
            <a:ext cx="7470000" cy="1865035"/>
          </a:xfrm>
          <a:custGeom>
            <a:avLst/>
            <a:gdLst/>
            <a:ahLst/>
            <a:cxnLst/>
            <a:rect l="l" t="t" r="r" b="b"/>
            <a:pathLst>
              <a:path w="7470000" h="2486713">
                <a:moveTo>
                  <a:pt x="0" y="0"/>
                </a:moveTo>
                <a:lnTo>
                  <a:pt x="7387910" y="0"/>
                </a:lnTo>
                <a:cubicBezTo>
                  <a:pt x="7433247" y="0"/>
                  <a:pt x="7470000" y="36753"/>
                  <a:pt x="7470000" y="82090"/>
                </a:cubicBezTo>
                <a:lnTo>
                  <a:pt x="7470000" y="663670"/>
                </a:lnTo>
                <a:lnTo>
                  <a:pt x="666313" y="2486713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 rot="900000">
            <a:off x="7192310" y="4862495"/>
            <a:ext cx="1932834" cy="476723"/>
          </a:xfrm>
          <a:custGeom>
            <a:avLst/>
            <a:gdLst/>
            <a:ahLst/>
            <a:cxnLst/>
            <a:rect l="l" t="t" r="r" b="b"/>
            <a:pathLst>
              <a:path w="1932834" h="635630">
                <a:moveTo>
                  <a:pt x="50137" y="6451"/>
                </a:moveTo>
                <a:cubicBezTo>
                  <a:pt x="59958" y="2297"/>
                  <a:pt x="70756" y="0"/>
                  <a:pt x="82090" y="0"/>
                </a:cubicBezTo>
                <a:lnTo>
                  <a:pt x="1901288" y="0"/>
                </a:lnTo>
                <a:lnTo>
                  <a:pt x="1932834" y="117729"/>
                </a:lnTo>
                <a:lnTo>
                  <a:pt x="0" y="635630"/>
                </a:lnTo>
                <a:lnTo>
                  <a:pt x="0" y="82090"/>
                </a:lnTo>
                <a:cubicBezTo>
                  <a:pt x="0" y="48087"/>
                  <a:pt x="20673" y="18913"/>
                  <a:pt x="50137" y="6451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ounded Rectangle 14"/>
          <p:cNvSpPr/>
          <p:nvPr/>
        </p:nvSpPr>
        <p:spPr>
          <a:xfrm rot="900000">
            <a:off x="8127087" y="69295"/>
            <a:ext cx="1878991" cy="4810675"/>
          </a:xfrm>
          <a:custGeom>
            <a:avLst/>
            <a:gdLst/>
            <a:ahLst/>
            <a:cxnLst/>
            <a:rect l="l" t="t" r="r" b="b"/>
            <a:pathLst>
              <a:path w="1878991" h="6414233">
                <a:moveTo>
                  <a:pt x="0" y="42953"/>
                </a:moveTo>
                <a:lnTo>
                  <a:pt x="160303" y="0"/>
                </a:lnTo>
                <a:lnTo>
                  <a:pt x="1878991" y="6414233"/>
                </a:lnTo>
                <a:lnTo>
                  <a:pt x="82090" y="6414233"/>
                </a:lnTo>
                <a:cubicBezTo>
                  <a:pt x="36753" y="6414233"/>
                  <a:pt x="0" y="6377480"/>
                  <a:pt x="0" y="6332143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 rot="900000">
            <a:off x="7521938" y="4445337"/>
            <a:ext cx="1524000" cy="273844"/>
          </a:xfrm>
        </p:spPr>
        <p:txBody>
          <a:bodyPr/>
          <a:lstStyle>
            <a:lvl1pPr algn="l">
              <a:defRPr/>
            </a:lvl1pPr>
          </a:lstStyle>
          <a:p>
            <a:fld id="{C5AEC29B-436C-3840-83F8-7CF1E99ED786}" type="datetimeFigureOut">
              <a:rPr lang="en-US" smtClean="0"/>
              <a:t>23/07/16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 rot="900000">
            <a:off x="3892286" y="4490473"/>
            <a:ext cx="3124200" cy="221372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 rot="900000">
            <a:off x="7599046" y="4177584"/>
            <a:ext cx="716206" cy="273844"/>
          </a:xfrm>
        </p:spPr>
        <p:txBody>
          <a:bodyPr/>
          <a:lstStyle>
            <a:lvl1pPr algn="l">
              <a:defRPr/>
            </a:lvl1pPr>
          </a:lstStyle>
          <a:p>
            <a:fld id="{B6476F49-8900-C244-8B94-75723051CA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 rot="20707748">
            <a:off x="-897260" y="-468404"/>
            <a:ext cx="7286946" cy="4531004"/>
          </a:xfrm>
          <a:custGeom>
            <a:avLst/>
            <a:gdLst/>
            <a:ahLst/>
            <a:cxnLst/>
            <a:rect l="l" t="t" r="r" b="b"/>
            <a:pathLst>
              <a:path w="7286946" h="6041338">
                <a:moveTo>
                  <a:pt x="1604186" y="0"/>
                </a:moveTo>
                <a:lnTo>
                  <a:pt x="7286946" y="1508972"/>
                </a:lnTo>
                <a:lnTo>
                  <a:pt x="7286946" y="5959247"/>
                </a:lnTo>
                <a:cubicBezTo>
                  <a:pt x="7286946" y="6004584"/>
                  <a:pt x="7250193" y="6041337"/>
                  <a:pt x="7204856" y="6041337"/>
                </a:cubicBezTo>
                <a:lnTo>
                  <a:pt x="0" y="6041338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 rot="20707748">
            <a:off x="64809" y="4033616"/>
            <a:ext cx="7443151" cy="1857323"/>
          </a:xfrm>
          <a:custGeom>
            <a:avLst/>
            <a:gdLst/>
            <a:ahLst/>
            <a:cxnLst/>
            <a:rect l="l" t="t" r="r" b="b"/>
            <a:pathLst>
              <a:path w="7443151" h="2476431">
                <a:moveTo>
                  <a:pt x="7393013" y="6452"/>
                </a:moveTo>
                <a:cubicBezTo>
                  <a:pt x="7422477" y="18914"/>
                  <a:pt x="7443150" y="48087"/>
                  <a:pt x="7443150" y="82090"/>
                </a:cubicBezTo>
                <a:lnTo>
                  <a:pt x="7443151" y="2476431"/>
                </a:lnTo>
                <a:lnTo>
                  <a:pt x="0" y="500014"/>
                </a:lnTo>
                <a:lnTo>
                  <a:pt x="132771" y="1"/>
                </a:lnTo>
                <a:lnTo>
                  <a:pt x="7361060" y="1"/>
                </a:lnTo>
                <a:cubicBezTo>
                  <a:pt x="7372394" y="0"/>
                  <a:pt x="7383192" y="2298"/>
                  <a:pt x="7393013" y="6452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 rot="20707748">
            <a:off x="7660997" y="4094949"/>
            <a:ext cx="1709023" cy="1153727"/>
          </a:xfrm>
          <a:custGeom>
            <a:avLst/>
            <a:gdLst/>
            <a:ahLst/>
            <a:cxnLst/>
            <a:rect l="l" t="t" r="r" b="b"/>
            <a:pathLst>
              <a:path w="1709023" h="1538302">
                <a:moveTo>
                  <a:pt x="1709023" y="0"/>
                </a:moveTo>
                <a:lnTo>
                  <a:pt x="1300550" y="1538302"/>
                </a:lnTo>
                <a:lnTo>
                  <a:pt x="0" y="1192960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 rot="20707748">
            <a:off x="6673113" y="-367376"/>
            <a:ext cx="3059119" cy="4357057"/>
          </a:xfrm>
          <a:custGeom>
            <a:avLst/>
            <a:gdLst/>
            <a:ahLst/>
            <a:cxnLst/>
            <a:rect l="l" t="t" r="r" b="b"/>
            <a:pathLst>
              <a:path w="3059119" h="5809409">
                <a:moveTo>
                  <a:pt x="0" y="0"/>
                </a:moveTo>
                <a:lnTo>
                  <a:pt x="3059119" y="812303"/>
                </a:lnTo>
                <a:lnTo>
                  <a:pt x="1732212" y="5809409"/>
                </a:lnTo>
                <a:lnTo>
                  <a:pt x="82090" y="5809409"/>
                </a:lnTo>
                <a:cubicBezTo>
                  <a:pt x="36753" y="5809409"/>
                  <a:pt x="0" y="5772656"/>
                  <a:pt x="0" y="5727319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4500000">
            <a:off x="5777865" y="1493901"/>
            <a:ext cx="3614166" cy="1435608"/>
          </a:xfrm>
        </p:spPr>
        <p:txBody>
          <a:bodyPr anchor="b"/>
          <a:lstStyle>
            <a:lvl1pPr algn="r">
              <a:defRPr sz="4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-900000">
            <a:off x="844848" y="748451"/>
            <a:ext cx="5343100" cy="2916165"/>
          </a:xfrm>
        </p:spPr>
        <p:txBody>
          <a:bodyPr anchor="b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900000">
            <a:off x="3216574" y="3858442"/>
            <a:ext cx="3930375" cy="741098"/>
          </a:xfrm>
        </p:spPr>
        <p:txBody>
          <a:bodyPr>
            <a:normAutofit/>
          </a:bodyPr>
          <a:lstStyle>
            <a:lvl1pPr marL="0" indent="0" algn="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-900000">
            <a:off x="7754112" y="4416552"/>
            <a:ext cx="1243584" cy="273844"/>
          </a:xfrm>
        </p:spPr>
        <p:txBody>
          <a:bodyPr/>
          <a:lstStyle>
            <a:lvl1pPr algn="l">
              <a:defRPr/>
            </a:lvl1pPr>
          </a:lstStyle>
          <a:p>
            <a:fld id="{C5AEC29B-436C-3840-83F8-7CF1E99ED786}" type="datetimeFigureOut">
              <a:rPr lang="en-US" smtClean="0"/>
              <a:t>23/07/16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900000">
            <a:off x="4263969" y="4574328"/>
            <a:ext cx="3063047" cy="273844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-900000">
            <a:off x="7690104" y="4231386"/>
            <a:ext cx="1243584" cy="273844"/>
          </a:xfrm>
        </p:spPr>
        <p:txBody>
          <a:bodyPr/>
          <a:lstStyle>
            <a:lvl1pPr algn="l">
              <a:defRPr/>
            </a:lvl1pPr>
          </a:lstStyle>
          <a:p>
            <a:fld id="{B6476F49-8900-C244-8B94-75723051CA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 rot="900000">
            <a:off x="-533701" y="-734813"/>
            <a:ext cx="6672870" cy="5116201"/>
          </a:xfrm>
          <a:custGeom>
            <a:avLst/>
            <a:gdLst/>
            <a:ahLst/>
            <a:cxnLst/>
            <a:rect l="l" t="t" r="r" b="b"/>
            <a:pathLst>
              <a:path w="6672870" h="6821601">
                <a:moveTo>
                  <a:pt x="0" y="1787990"/>
                </a:moveTo>
                <a:lnTo>
                  <a:pt x="6672870" y="0"/>
                </a:lnTo>
                <a:lnTo>
                  <a:pt x="6672870" y="6739511"/>
                </a:lnTo>
                <a:cubicBezTo>
                  <a:pt x="6672870" y="6784848"/>
                  <a:pt x="6636117" y="6821601"/>
                  <a:pt x="6590780" y="6821601"/>
                </a:cubicBezTo>
                <a:lnTo>
                  <a:pt x="1348753" y="6821601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 rot="900000">
            <a:off x="-283896" y="4477291"/>
            <a:ext cx="5300494" cy="1121966"/>
          </a:xfrm>
          <a:custGeom>
            <a:avLst/>
            <a:gdLst/>
            <a:ahLst/>
            <a:cxnLst/>
            <a:rect l="l" t="t" r="r" b="b"/>
            <a:pathLst>
              <a:path w="5300494" h="1495954">
                <a:moveTo>
                  <a:pt x="0" y="0"/>
                </a:moveTo>
                <a:lnTo>
                  <a:pt x="5218404" y="0"/>
                </a:lnTo>
                <a:cubicBezTo>
                  <a:pt x="5263741" y="0"/>
                  <a:pt x="5300494" y="36753"/>
                  <a:pt x="5300494" y="82090"/>
                </a:cubicBezTo>
                <a:lnTo>
                  <a:pt x="5300494" y="183095"/>
                </a:lnTo>
                <a:lnTo>
                  <a:pt x="400840" y="1495954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 rot="900000">
            <a:off x="6930295" y="-181971"/>
            <a:ext cx="2434235" cy="1037717"/>
          </a:xfrm>
          <a:custGeom>
            <a:avLst/>
            <a:gdLst/>
            <a:ahLst/>
            <a:cxnLst/>
            <a:rect l="l" t="t" r="r" b="b"/>
            <a:pathLst>
              <a:path w="2434235" h="1383623">
                <a:moveTo>
                  <a:pt x="0" y="552912"/>
                </a:moveTo>
                <a:lnTo>
                  <a:pt x="2063495" y="0"/>
                </a:lnTo>
                <a:lnTo>
                  <a:pt x="2434235" y="1383623"/>
                </a:lnTo>
                <a:lnTo>
                  <a:pt x="82090" y="1383622"/>
                </a:lnTo>
                <a:cubicBezTo>
                  <a:pt x="36754" y="1383622"/>
                  <a:pt x="0" y="1346869"/>
                  <a:pt x="0" y="1301533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 rot="900000">
            <a:off x="5899782" y="961575"/>
            <a:ext cx="3842742" cy="4633838"/>
          </a:xfrm>
          <a:custGeom>
            <a:avLst/>
            <a:gdLst/>
            <a:ahLst/>
            <a:cxnLst/>
            <a:rect l="l" t="t" r="r" b="b"/>
            <a:pathLst>
              <a:path w="3842742" h="6178450">
                <a:moveTo>
                  <a:pt x="50137" y="6451"/>
                </a:moveTo>
                <a:cubicBezTo>
                  <a:pt x="59958" y="2297"/>
                  <a:pt x="70756" y="0"/>
                  <a:pt x="82090" y="0"/>
                </a:cubicBezTo>
                <a:lnTo>
                  <a:pt x="2463128" y="0"/>
                </a:lnTo>
                <a:lnTo>
                  <a:pt x="3842742" y="5148790"/>
                </a:lnTo>
                <a:lnTo>
                  <a:pt x="0" y="6178450"/>
                </a:lnTo>
                <a:lnTo>
                  <a:pt x="0" y="82090"/>
                </a:lnTo>
                <a:cubicBezTo>
                  <a:pt x="0" y="48087"/>
                  <a:pt x="20674" y="18913"/>
                  <a:pt x="50137" y="645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4500000">
            <a:off x="5207824" y="1809061"/>
            <a:ext cx="3777287" cy="1997131"/>
          </a:xfrm>
        </p:spPr>
        <p:txBody>
          <a:bodyPr anchor="t">
            <a:normAutofit/>
          </a:bodyPr>
          <a:lstStyle>
            <a:lvl1pPr algn="r">
              <a:defRPr sz="4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900000">
            <a:off x="1507529" y="461799"/>
            <a:ext cx="4323504" cy="2470814"/>
          </a:xfrm>
          <a:prstGeom prst="roundRect">
            <a:avLst>
              <a:gd name="adj" fmla="val 4992"/>
            </a:avLst>
          </a:prstGeom>
          <a:ln w="19050">
            <a:solidFill>
              <a:schemeClr val="tx1"/>
            </a:solidFill>
          </a:ln>
          <a:effectLst>
            <a:innerShdw blurRad="101600" dir="13500000">
              <a:prstClr val="black">
                <a:alpha val="70000"/>
              </a:prstClr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900000">
            <a:off x="822792" y="3120844"/>
            <a:ext cx="4310915" cy="902655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900000">
            <a:off x="6992395" y="428442"/>
            <a:ext cx="1524000" cy="273844"/>
          </a:xfrm>
        </p:spPr>
        <p:txBody>
          <a:bodyPr/>
          <a:lstStyle>
            <a:lvl1pPr algn="l">
              <a:defRPr/>
            </a:lvl1pPr>
          </a:lstStyle>
          <a:p>
            <a:fld id="{C5AEC29B-436C-3840-83F8-7CF1E99ED786}" type="datetimeFigureOut">
              <a:rPr lang="en-US" smtClean="0"/>
              <a:t>23/07/16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900000">
            <a:off x="647295" y="3871899"/>
            <a:ext cx="2977453" cy="273844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900000">
            <a:off x="7046473" y="293292"/>
            <a:ext cx="1963187" cy="273844"/>
          </a:xfrm>
        </p:spPr>
        <p:txBody>
          <a:bodyPr/>
          <a:lstStyle>
            <a:lvl1pPr algn="l">
              <a:defRPr/>
            </a:lvl1pPr>
          </a:lstStyle>
          <a:p>
            <a:fld id="{B6476F49-8900-C244-8B94-75723051CA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theme" Target="../theme/theme2.xml"/><Relationship Id="rId16" Type="http://schemas.openxmlformats.org/officeDocument/2006/relationships/image" Target="../media/image1.jpg"/><Relationship Id="rId17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an1080Base.png"/>
          <p:cNvPicPr>
            <a:picLocks noChangeAspect="1"/>
          </p:cNvPicPr>
          <p:nvPr/>
        </p:nvPicPr>
        <p:blipFill>
          <a:blip r:embed="rId14" cstate="print">
            <a:lum bright="-38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 rot="-5400000">
            <a:off x="-8380" y="1875281"/>
            <a:ext cx="3990448" cy="18400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00" y="742951"/>
            <a:ext cx="5027024" cy="35875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62800" y="4572002"/>
            <a:ext cx="15240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ffectLst/>
              </a:defRPr>
            </a:lvl1pPr>
          </a:lstStyle>
          <a:p>
            <a:fld id="{C5AEC29B-436C-3840-83F8-7CF1E99ED786}" type="datetimeFigureOut">
              <a:rPr lang="en-US" smtClean="0"/>
              <a:t>23/07/16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4572002"/>
            <a:ext cx="31242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3047" y="399369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476F49-8900-C244-8B94-75723051CA49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spcAft>
          <a:spcPts val="600"/>
        </a:spcAft>
        <a:buSzPct val="140000"/>
        <a:buFont typeface="Wingdings" pitchFamily="2" charset="2"/>
        <a:buChar char=""/>
        <a:defRPr sz="28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731520" indent="-365760" algn="l" defTabSz="914400" rtl="0" eaLnBrk="1" latinLnBrk="0" hangingPunct="1">
        <a:spcBef>
          <a:spcPct val="20000"/>
        </a:spcBef>
        <a:spcAft>
          <a:spcPts val="600"/>
        </a:spcAft>
        <a:buSzPct val="140000"/>
        <a:buFont typeface="Wingdings" pitchFamily="2" charset="2"/>
        <a:buChar char=""/>
        <a:defRPr sz="24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97280" indent="-320040" algn="l" defTabSz="914400" rtl="0" eaLnBrk="1" latinLnBrk="0" hangingPunct="1">
        <a:spcBef>
          <a:spcPct val="20000"/>
        </a:spcBef>
        <a:spcAft>
          <a:spcPts val="600"/>
        </a:spcAft>
        <a:buSzPct val="140000"/>
        <a:buFont typeface="Wingdings" pitchFamily="2" charset="2"/>
        <a:buChar char=""/>
        <a:defRPr sz="20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74320" algn="l" defTabSz="914400" rtl="0" eaLnBrk="1" latinLnBrk="0" hangingPunct="1">
        <a:spcBef>
          <a:spcPct val="20000"/>
        </a:spcBef>
        <a:spcAft>
          <a:spcPts val="600"/>
        </a:spcAft>
        <a:buSzPct val="140000"/>
        <a:buFont typeface="Wingdings" pitchFamily="2" charset="2"/>
        <a:buChar char=""/>
        <a:defRPr sz="18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74320" algn="l" defTabSz="914400" rtl="0" eaLnBrk="1" latinLnBrk="0" hangingPunct="1">
        <a:spcBef>
          <a:spcPct val="20000"/>
        </a:spcBef>
        <a:spcAft>
          <a:spcPts val="600"/>
        </a:spcAft>
        <a:buSzPct val="140000"/>
        <a:buFont typeface="Wingdings" pitchFamily="2" charset="2"/>
        <a:buChar char=""/>
        <a:defRPr sz="18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20240" indent="-228600" algn="l" defTabSz="914400" rtl="0" eaLnBrk="1" latinLnBrk="0" hangingPunct="1">
        <a:spcBef>
          <a:spcPts val="24"/>
        </a:spcBef>
        <a:spcAft>
          <a:spcPts val="600"/>
        </a:spcAft>
        <a:buClrTx/>
        <a:buSzPct val="130000"/>
        <a:buFont typeface="Wingdings" pitchFamily="2" charset="2"/>
        <a:buChar char=""/>
        <a:defRPr sz="16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spcBef>
          <a:spcPts val="24"/>
        </a:spcBef>
        <a:spcAft>
          <a:spcPts val="600"/>
        </a:spcAft>
        <a:buClrTx/>
        <a:buSzPct val="130000"/>
        <a:buFont typeface="Wingdings" pitchFamily="2" charset="2"/>
        <a:buChar char=""/>
        <a:defRPr sz="16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468880" indent="-228600" algn="l" defTabSz="914400" rtl="0" eaLnBrk="1" latinLnBrk="0" hangingPunct="1">
        <a:spcBef>
          <a:spcPts val="24"/>
        </a:spcBef>
        <a:spcAft>
          <a:spcPts val="600"/>
        </a:spcAft>
        <a:buClrTx/>
        <a:buSzPct val="130000"/>
        <a:buFont typeface="Wingdings" pitchFamily="2" charset="2"/>
        <a:buChar char=""/>
        <a:defRPr sz="16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24"/>
        </a:spcBef>
        <a:spcAft>
          <a:spcPts val="600"/>
        </a:spcAft>
        <a:buClrTx/>
        <a:buSzPct val="130000"/>
        <a:buFont typeface="Wingdings" pitchFamily="2" charset="2"/>
        <a:buChar char=""/>
        <a:defRPr sz="16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90768"/>
            <a:ext cx="7770813" cy="107240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1314451"/>
            <a:ext cx="7770813" cy="32801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20435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5400000" sx="101000" sy="101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C5AEC29B-436C-3840-83F8-7CF1E99ED786}" type="datetimeFigureOut">
              <a:rPr lang="en-US" smtClean="0"/>
              <a:t>23/07/16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05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5400000" sx="101000" sy="101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29100" y="4767263"/>
            <a:ext cx="6858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5400000" sx="101000" sy="101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B6476F49-8900-C244-8B94-75723051CA49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  <p:sldLayoutId id="2147483782" r:id="rId12"/>
    <p:sldLayoutId id="2147483783" r:id="rId13"/>
    <p:sldLayoutId id="2147483784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8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FontTx/>
        <a:buBlip>
          <a:blip r:embed="rId17"/>
        </a:buBlip>
        <a:defRPr sz="22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FontTx/>
        <a:buBlip>
          <a:blip r:embed="rId17"/>
        </a:buBlip>
        <a:defRPr sz="20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FontTx/>
        <a:buBlip>
          <a:blip r:embed="rId17"/>
        </a:buBlip>
        <a:defRPr sz="18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FontTx/>
        <a:buBlip>
          <a:blip r:embed="rId17"/>
        </a:buBlip>
        <a:defRPr sz="18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FontTx/>
        <a:buBlip>
          <a:blip r:embed="rId17"/>
        </a:buBlip>
        <a:defRPr sz="18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5pPr>
      <a:lvl6pPr marL="2055813" indent="-336550" algn="l" defTabSz="914400" rtl="0" eaLnBrk="1" latinLnBrk="0" hangingPunct="1">
        <a:spcBef>
          <a:spcPct val="20000"/>
        </a:spcBef>
        <a:buFontTx/>
        <a:buBlip>
          <a:blip r:embed="rId17"/>
        </a:buBlip>
        <a:defRPr lang="en-US" sz="1800" kern="1200" dirty="0" smtClean="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6pPr>
      <a:lvl7pPr marL="2398713" indent="-336550" algn="l" defTabSz="914400" rtl="0" eaLnBrk="1" latinLnBrk="0" hangingPunct="1">
        <a:spcBef>
          <a:spcPct val="20000"/>
        </a:spcBef>
        <a:buFontTx/>
        <a:buBlip>
          <a:blip r:embed="rId17"/>
        </a:buBlip>
        <a:defRPr lang="en-US" sz="1800" kern="1200" dirty="0" smtClean="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7pPr>
      <a:lvl8pPr marL="2743200" indent="-336550" algn="l" defTabSz="914400" rtl="0" eaLnBrk="1" latinLnBrk="0" hangingPunct="1">
        <a:spcBef>
          <a:spcPct val="20000"/>
        </a:spcBef>
        <a:buFontTx/>
        <a:buBlip>
          <a:blip r:embed="rId17"/>
        </a:buBlip>
        <a:defRPr lang="en-US" sz="1800" kern="1200" dirty="0" smtClean="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8pPr>
      <a:lvl9pPr marL="3087688" indent="-336550" algn="l" defTabSz="914400" rtl="0" eaLnBrk="1" latinLnBrk="0" hangingPunct="1">
        <a:spcBef>
          <a:spcPct val="20000"/>
        </a:spcBef>
        <a:buFontTx/>
        <a:buBlip>
          <a:blip r:embed="rId17"/>
        </a:buBlip>
        <a:defRPr lang="en-US" sz="1800" kern="1200" dirty="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.jpeg"/><Relationship Id="rId3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1.jpeg"/><Relationship Id="rId3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microsoft.com/office/2007/relationships/hdphoto" Target="../media/hdphoto5.wdp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4.jpeg"/><Relationship Id="rId3" Type="http://schemas.microsoft.com/office/2007/relationships/hdphoto" Target="../media/hdphoto6.wdp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5.jpeg"/><Relationship Id="rId3" Type="http://schemas.microsoft.com/office/2007/relationships/hdphoto" Target="../media/hdphoto7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4" Type="http://schemas.openxmlformats.org/officeDocument/2006/relationships/image" Target="../media/image18.jp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6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0.jpg"/><Relationship Id="rId3" Type="http://schemas.openxmlformats.org/officeDocument/2006/relationships/image" Target="../media/image21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2.jpg"/><Relationship Id="rId3" Type="http://schemas.openxmlformats.org/officeDocument/2006/relationships/image" Target="../media/image23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microsoft.com/office/2007/relationships/hdphoto" Target="../media/hdphoto1.wdp"/><Relationship Id="rId5" Type="http://schemas.openxmlformats.org/officeDocument/2006/relationships/image" Target="../media/image7.jpeg"/><Relationship Id="rId6" Type="http://schemas.microsoft.com/office/2007/relationships/hdphoto" Target="../media/hdphoto2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8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2.jp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5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6.jpg"/><Relationship Id="rId3" Type="http://schemas.openxmlformats.org/officeDocument/2006/relationships/image" Target="../media/image37.jp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8.jp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9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4" Type="http://schemas.openxmlformats.org/officeDocument/2006/relationships/image" Target="../media/image42.jpg"/><Relationship Id="rId5" Type="http://schemas.openxmlformats.org/officeDocument/2006/relationships/image" Target="../media/image43.jp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0.jp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4" Type="http://schemas.openxmlformats.org/officeDocument/2006/relationships/image" Target="../media/image47.jpg"/><Relationship Id="rId5" Type="http://schemas.openxmlformats.org/officeDocument/2006/relationships/image" Target="../media/image48.jp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5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4" Type="http://schemas.openxmlformats.org/officeDocument/2006/relationships/image" Target="../media/image50.jpg"/><Relationship Id="rId5" Type="http://schemas.openxmlformats.org/officeDocument/2006/relationships/image" Target="../media/image51.jpg"/><Relationship Id="rId6" Type="http://schemas.openxmlformats.org/officeDocument/2006/relationships/image" Target="../media/image52.jp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4" Type="http://schemas.openxmlformats.org/officeDocument/2006/relationships/image" Target="../media/image54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microsoft.com/office/2007/relationships/hdphoto" Target="../media/hdphoto1.wdp"/><Relationship Id="rId5" Type="http://schemas.openxmlformats.org/officeDocument/2006/relationships/image" Target="../media/image7.jpeg"/><Relationship Id="rId6" Type="http://schemas.microsoft.com/office/2007/relationships/hdphoto" Target="../media/hdphoto2.wdp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4" Type="http://schemas.openxmlformats.org/officeDocument/2006/relationships/image" Target="../media/image56.jpg"/><Relationship Id="rId5" Type="http://schemas.openxmlformats.org/officeDocument/2006/relationships/image" Target="../media/image57.jpg"/><Relationship Id="rId6" Type="http://schemas.openxmlformats.org/officeDocument/2006/relationships/image" Target="../media/image58.jp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4" Type="http://schemas.openxmlformats.org/officeDocument/2006/relationships/image" Target="../media/image60.jpg"/><Relationship Id="rId5" Type="http://schemas.openxmlformats.org/officeDocument/2006/relationships/image" Target="../media/image61.jpg"/><Relationship Id="rId6" Type="http://schemas.openxmlformats.org/officeDocument/2006/relationships/image" Target="../media/image62.jpg"/><Relationship Id="rId7" Type="http://schemas.openxmlformats.org/officeDocument/2006/relationships/image" Target="../media/image63.jpg"/><Relationship Id="rId8" Type="http://schemas.openxmlformats.org/officeDocument/2006/relationships/image" Target="../media/image64.jp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4" Type="http://schemas.openxmlformats.org/officeDocument/2006/relationships/image" Target="../media/image66.jpg"/><Relationship Id="rId5" Type="http://schemas.openxmlformats.org/officeDocument/2006/relationships/image" Target="../media/image67.jp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5" Type="http://schemas.openxmlformats.org/officeDocument/2006/relationships/image" Target="../media/image70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4" Type="http://schemas.openxmlformats.org/officeDocument/2006/relationships/image" Target="../media/image72.JPG"/><Relationship Id="rId5" Type="http://schemas.openxmlformats.org/officeDocument/2006/relationships/image" Target="../media/image73.JP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4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4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Avenir Heavy"/>
                <a:cs typeface="Avenir Heavy"/>
              </a:rPr>
              <a:t>AESTHETICS</a:t>
            </a:r>
            <a:endParaRPr lang="en-US" dirty="0">
              <a:latin typeface="Avenir Heavy"/>
              <a:cs typeface="Avenir Heavy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-900000">
            <a:off x="626611" y="3639463"/>
            <a:ext cx="7592859" cy="846371"/>
          </a:xfrm>
        </p:spPr>
        <p:txBody>
          <a:bodyPr>
            <a:normAutofit/>
          </a:bodyPr>
          <a:lstStyle/>
          <a:p>
            <a:pPr algn="ctr"/>
            <a:r>
              <a:rPr lang="en-US" sz="1200" dirty="0" smtClean="0">
                <a:latin typeface="Avenir Oblique"/>
                <a:cs typeface="Avenir Oblique"/>
              </a:rPr>
              <a:t>AN INTRODUCTION TO PRODUCTION DESIGN FOR THEATER</a:t>
            </a:r>
            <a:endParaRPr lang="en-US" sz="1200" dirty="0">
              <a:latin typeface="Avenir Oblique"/>
              <a:cs typeface="Avenir Oblique"/>
            </a:endParaRPr>
          </a:p>
        </p:txBody>
      </p:sp>
    </p:spTree>
    <p:extLst>
      <p:ext uri="{BB962C8B-B14F-4D97-AF65-F5344CB8AC3E}">
        <p14:creationId xmlns:p14="http://schemas.microsoft.com/office/powerpoint/2010/main" val="61095138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471" y="329453"/>
            <a:ext cx="7770813" cy="1072403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Avenir Black"/>
                <a:cs typeface="Avenir Black"/>
              </a:rPr>
              <a:t>PD common problems</a:t>
            </a:r>
            <a:endParaRPr lang="en-US" sz="3600" dirty="0">
              <a:latin typeface="Avenir Black"/>
              <a:cs typeface="Avenir Black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416" y="1401856"/>
            <a:ext cx="3439462" cy="3192767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Budget</a:t>
            </a:r>
          </a:p>
          <a:p>
            <a:r>
              <a:rPr lang="en-US" dirty="0" smtClean="0"/>
              <a:t>Time</a:t>
            </a:r>
          </a:p>
          <a:p>
            <a:r>
              <a:rPr lang="en-US" dirty="0" smtClean="0"/>
              <a:t>Changes</a:t>
            </a:r>
          </a:p>
          <a:p>
            <a:r>
              <a:rPr lang="en-US" dirty="0" smtClean="0"/>
              <a:t>Venue</a:t>
            </a:r>
          </a:p>
          <a:p>
            <a:r>
              <a:rPr lang="en-US" dirty="0" smtClean="0"/>
              <a:t>Design Mechanics</a:t>
            </a:r>
          </a:p>
          <a:p>
            <a:r>
              <a:rPr lang="en-US" dirty="0" smtClean="0"/>
              <a:t>Aspect coordination</a:t>
            </a:r>
          </a:p>
          <a:p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82878" y="1384232"/>
            <a:ext cx="3439462" cy="31927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Tx/>
              <a:buBlip>
                <a:blip r:embed="rId2"/>
              </a:buBlip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FontTx/>
              <a:buBlip>
                <a:blip r:embed="rId2"/>
              </a:buBlip>
              <a:defRPr sz="20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FontTx/>
              <a:buBlip>
                <a:blip r:embed="rId2"/>
              </a:buBlip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FontTx/>
              <a:buBlip>
                <a:blip r:embed="rId2"/>
              </a:buBlip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FontTx/>
              <a:buBlip>
                <a:blip r:embed="rId2"/>
              </a:buBlip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55813" indent="-33655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lang="en-US" sz="1800" kern="1200" dirty="0" smtClean="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2398713" indent="-33655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lang="en-US" sz="1800" kern="1200" dirty="0" smtClean="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43200" indent="-33655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lang="en-US" sz="1800" kern="1200" dirty="0" smtClean="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3087688" indent="-33655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lang="en-US" sz="1800" kern="1200" dirty="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Director</a:t>
            </a:r>
          </a:p>
          <a:p>
            <a:r>
              <a:rPr lang="en-US" dirty="0" smtClean="0"/>
              <a:t>Designers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9455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092" y="374893"/>
            <a:ext cx="7770813" cy="1072403"/>
          </a:xfrm>
        </p:spPr>
        <p:txBody>
          <a:bodyPr/>
          <a:lstStyle/>
          <a:p>
            <a:r>
              <a:rPr lang="en-US" dirty="0" smtClean="0">
                <a:latin typeface="Avenir Black"/>
                <a:cs typeface="Avenir Black"/>
              </a:rPr>
              <a:t>Resolutions</a:t>
            </a:r>
            <a:endParaRPr lang="en-US" dirty="0">
              <a:latin typeface="Avenir Black"/>
              <a:cs typeface="Avenir Black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57717" y="1407114"/>
            <a:ext cx="7770813" cy="3192767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Plan everything first</a:t>
            </a:r>
          </a:p>
          <a:p>
            <a:r>
              <a:rPr lang="en-US" dirty="0" smtClean="0"/>
              <a:t>Communication is essential</a:t>
            </a:r>
          </a:p>
          <a:p>
            <a:r>
              <a:rPr lang="en-US" dirty="0" smtClean="0"/>
              <a:t>Research everything</a:t>
            </a:r>
          </a:p>
          <a:p>
            <a:r>
              <a:rPr lang="en-US" dirty="0" smtClean="0"/>
              <a:t>Do oculars</a:t>
            </a:r>
          </a:p>
          <a:p>
            <a:r>
              <a:rPr lang="en-US" dirty="0" smtClean="0"/>
              <a:t>Visualize with the key aspects</a:t>
            </a:r>
          </a:p>
          <a:p>
            <a:r>
              <a:rPr lang="en-US" dirty="0" smtClean="0"/>
              <a:t>Immerse yourself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20117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1979364"/>
            <a:ext cx="7770813" cy="1072403"/>
          </a:xfrm>
        </p:spPr>
        <p:txBody>
          <a:bodyPr>
            <a:noAutofit/>
          </a:bodyPr>
          <a:lstStyle/>
          <a:p>
            <a:r>
              <a:rPr lang="en-US" sz="3200" dirty="0" smtClean="0">
                <a:latin typeface="Avenir Black"/>
                <a:cs typeface="Avenir Black"/>
              </a:rPr>
              <a:t>STEPS FOR BEGINNING A PRODUCTION DESIGN</a:t>
            </a:r>
            <a:endParaRPr lang="en-US" sz="3200" dirty="0">
              <a:latin typeface="Avenir Black"/>
              <a:cs typeface="Avenir Black"/>
            </a:endParaRPr>
          </a:p>
        </p:txBody>
      </p:sp>
    </p:spTree>
    <p:extLst>
      <p:ext uri="{BB962C8B-B14F-4D97-AF65-F5344CB8AC3E}">
        <p14:creationId xmlns:p14="http://schemas.microsoft.com/office/powerpoint/2010/main" val="21911863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6182" y="876290"/>
            <a:ext cx="7770813" cy="1072403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Avenir Black"/>
                <a:cs typeface="Avenir Black"/>
              </a:rPr>
              <a:t>READ THE SCRIPT</a:t>
            </a:r>
            <a:br>
              <a:rPr lang="en-US" dirty="0" smtClean="0">
                <a:latin typeface="Avenir Black"/>
                <a:cs typeface="Avenir Black"/>
              </a:rPr>
            </a:br>
            <a:r>
              <a:rPr lang="en-US" sz="2000" dirty="0" smtClean="0">
                <a:latin typeface="Avenir Black"/>
                <a:cs typeface="Avenir Black"/>
              </a:rPr>
              <a:t>or at least listen to the script reading</a:t>
            </a:r>
            <a:endParaRPr lang="en-US" sz="2000" dirty="0">
              <a:latin typeface="Avenir Black"/>
              <a:cs typeface="Avenir Black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9085" y="2199392"/>
            <a:ext cx="4588913" cy="1912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0417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19219" y="1131435"/>
            <a:ext cx="7770813" cy="1072403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Avenir Black"/>
                <a:cs typeface="Avenir Black"/>
              </a:rPr>
              <a:t>ANALYZE THE SCRIPT</a:t>
            </a:r>
            <a:br>
              <a:rPr lang="en-US" dirty="0" smtClean="0">
                <a:latin typeface="Avenir Black"/>
                <a:cs typeface="Avenir Black"/>
              </a:rPr>
            </a:br>
            <a:r>
              <a:rPr lang="en-US" sz="2000" dirty="0" smtClean="0">
                <a:latin typeface="Avenir Black"/>
                <a:cs typeface="Avenir Black"/>
              </a:rPr>
              <a:t>digest everything</a:t>
            </a:r>
            <a:endParaRPr lang="en-US" sz="2000" dirty="0">
              <a:latin typeface="Avenir Black"/>
              <a:cs typeface="Avenir Black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77088" y="2427471"/>
            <a:ext cx="3873094" cy="1936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4496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6182" y="876290"/>
            <a:ext cx="7770813" cy="1072403"/>
          </a:xfrm>
        </p:spPr>
        <p:txBody>
          <a:bodyPr>
            <a:normAutofit fontScale="90000"/>
          </a:bodyPr>
          <a:lstStyle/>
          <a:p>
            <a:r>
              <a:rPr lang="en-US" sz="4400" dirty="0" smtClean="0">
                <a:latin typeface="Avenir Black"/>
                <a:cs typeface="Avenir Black"/>
              </a:rPr>
              <a:t>DETERMINE THE OBJECTIVE</a:t>
            </a:r>
            <a:r>
              <a:rPr lang="en-US" dirty="0" smtClean="0">
                <a:latin typeface="Avenir Black"/>
                <a:cs typeface="Avenir Black"/>
              </a:rPr>
              <a:t/>
            </a:r>
            <a:br>
              <a:rPr lang="en-US" dirty="0" smtClean="0">
                <a:latin typeface="Avenir Black"/>
                <a:cs typeface="Avenir Black"/>
              </a:rPr>
            </a:br>
            <a:endParaRPr lang="en-US" sz="2000" dirty="0">
              <a:latin typeface="Avenir Black"/>
              <a:cs typeface="Avenir Black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4413" y="1948693"/>
            <a:ext cx="3398425" cy="2548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0731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6182" y="1009996"/>
            <a:ext cx="7770813" cy="1072403"/>
          </a:xfrm>
        </p:spPr>
        <p:txBody>
          <a:bodyPr>
            <a:normAutofit fontScale="90000"/>
          </a:bodyPr>
          <a:lstStyle/>
          <a:p>
            <a:r>
              <a:rPr lang="en-US" sz="5300" dirty="0" smtClean="0">
                <a:latin typeface="Avenir Black"/>
                <a:cs typeface="Avenir Black"/>
              </a:rPr>
              <a:t>RESEARCH</a:t>
            </a:r>
            <a:r>
              <a:rPr lang="en-US" dirty="0" smtClean="0">
                <a:latin typeface="Avenir Black"/>
                <a:cs typeface="Avenir Black"/>
              </a:rPr>
              <a:t/>
            </a:r>
            <a:br>
              <a:rPr lang="en-US" dirty="0" smtClean="0">
                <a:latin typeface="Avenir Black"/>
                <a:cs typeface="Avenir Black"/>
              </a:rPr>
            </a:br>
            <a:r>
              <a:rPr lang="en-US" sz="2000" dirty="0" smtClean="0">
                <a:latin typeface="Avenir Black"/>
                <a:cs typeface="Avenir Black"/>
              </a:rPr>
              <a:t>this is a must, seriously</a:t>
            </a:r>
            <a:endParaRPr lang="en-US" sz="2000" dirty="0">
              <a:latin typeface="Avenir Black"/>
              <a:cs typeface="Avenir Black"/>
            </a:endParaRPr>
          </a:p>
        </p:txBody>
      </p:sp>
      <p:pic>
        <p:nvPicPr>
          <p:cNvPr id="6" name="Picture 5" descr="Computer_and_books.p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430" y="2406861"/>
            <a:ext cx="6350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7380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6182" y="659018"/>
            <a:ext cx="7770813" cy="1072403"/>
          </a:xfrm>
        </p:spPr>
        <p:txBody>
          <a:bodyPr>
            <a:normAutofit fontScale="90000"/>
          </a:bodyPr>
          <a:lstStyle/>
          <a:p>
            <a:r>
              <a:rPr lang="en-US" sz="4000" dirty="0" smtClean="0">
                <a:latin typeface="Avenir Black"/>
                <a:cs typeface="Avenir Black"/>
              </a:rPr>
              <a:t>COLLABORATE/ COMMUNICATE</a:t>
            </a:r>
            <a:br>
              <a:rPr lang="en-US" sz="4000" dirty="0" smtClean="0">
                <a:latin typeface="Avenir Black"/>
                <a:cs typeface="Avenir Black"/>
              </a:rPr>
            </a:br>
            <a:r>
              <a:rPr lang="en-US" sz="2000" dirty="0" smtClean="0">
                <a:latin typeface="Avenir Black"/>
                <a:cs typeface="Avenir Black"/>
              </a:rPr>
              <a:t>with the whole team</a:t>
            </a:r>
            <a:endParaRPr lang="en-US" sz="2000" dirty="0">
              <a:latin typeface="Avenir Black"/>
              <a:cs typeface="Avenir Black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biLevel thresh="50000"/>
          </a:blip>
          <a:stretch>
            <a:fillRect/>
          </a:stretch>
        </p:blipFill>
        <p:spPr>
          <a:xfrm>
            <a:off x="-5948404" y="-3984508"/>
            <a:ext cx="5948404" cy="31785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39006" y="1898553"/>
            <a:ext cx="4879028" cy="2607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1207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t="12673" b="5442"/>
          <a:stretch/>
        </p:blipFill>
        <p:spPr>
          <a:xfrm>
            <a:off x="2857955" y="2227679"/>
            <a:ext cx="3607711" cy="2166385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36182" y="876290"/>
            <a:ext cx="7770813" cy="1072403"/>
          </a:xfrm>
        </p:spPr>
        <p:txBody>
          <a:bodyPr>
            <a:normAutofit fontScale="90000"/>
          </a:bodyPr>
          <a:lstStyle/>
          <a:p>
            <a:r>
              <a:rPr lang="en-US" sz="5300" dirty="0" smtClean="0">
                <a:latin typeface="Avenir Black"/>
                <a:cs typeface="Avenir Black"/>
              </a:rPr>
              <a:t>FEED YOUR ART</a:t>
            </a:r>
            <a:r>
              <a:rPr lang="en-US" dirty="0" smtClean="0">
                <a:latin typeface="Avenir Black"/>
                <a:cs typeface="Avenir Black"/>
              </a:rPr>
              <a:t/>
            </a:r>
            <a:br>
              <a:rPr lang="en-US" dirty="0" smtClean="0">
                <a:latin typeface="Avenir Black"/>
                <a:cs typeface="Avenir Black"/>
              </a:rPr>
            </a:br>
            <a:r>
              <a:rPr lang="en-US" sz="2000" dirty="0" smtClean="0">
                <a:latin typeface="Avenir Black"/>
                <a:cs typeface="Avenir Black"/>
              </a:rPr>
              <a:t>Immerse yourself in art</a:t>
            </a:r>
            <a:endParaRPr lang="en-US" sz="2000" dirty="0">
              <a:latin typeface="Avenir Black"/>
              <a:cs typeface="Avenir Black"/>
            </a:endParaRPr>
          </a:p>
        </p:txBody>
      </p:sp>
    </p:spTree>
    <p:extLst>
      <p:ext uri="{BB962C8B-B14F-4D97-AF65-F5344CB8AC3E}">
        <p14:creationId xmlns:p14="http://schemas.microsoft.com/office/powerpoint/2010/main" val="15714593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6182" y="659018"/>
            <a:ext cx="7770813" cy="1072403"/>
          </a:xfrm>
        </p:spPr>
        <p:txBody>
          <a:bodyPr>
            <a:normAutofit fontScale="90000"/>
          </a:bodyPr>
          <a:lstStyle/>
          <a:p>
            <a:r>
              <a:rPr lang="en-US" sz="5300" dirty="0" smtClean="0">
                <a:latin typeface="Avenir Black"/>
                <a:cs typeface="Avenir Black"/>
              </a:rPr>
              <a:t>EXECUTE THE DESIGN</a:t>
            </a:r>
            <a:r>
              <a:rPr lang="en-US" dirty="0" smtClean="0">
                <a:latin typeface="Avenir Black"/>
                <a:cs typeface="Avenir Black"/>
              </a:rPr>
              <a:t/>
            </a:r>
            <a:br>
              <a:rPr lang="en-US" dirty="0" smtClean="0">
                <a:latin typeface="Avenir Black"/>
                <a:cs typeface="Avenir Black"/>
              </a:rPr>
            </a:br>
            <a:r>
              <a:rPr lang="en-US" sz="2000" dirty="0" smtClean="0">
                <a:latin typeface="Avenir Black"/>
                <a:cs typeface="Avenir Black"/>
              </a:rPr>
              <a:t>you must work hand in hand</a:t>
            </a:r>
            <a:endParaRPr lang="en-US" sz="2000" dirty="0">
              <a:latin typeface="Avenir Black"/>
              <a:cs typeface="Avenir Black"/>
            </a:endParaRPr>
          </a:p>
        </p:txBody>
      </p:sp>
      <p:pic>
        <p:nvPicPr>
          <p:cNvPr id="3" name="Picture 2" descr="Screen Shot 2016-07-23 at 1.40.31 AM.p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053" y="2032119"/>
            <a:ext cx="3759748" cy="2342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1207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venir Black"/>
                <a:cs typeface="Avenir Black"/>
              </a:rPr>
              <a:t>OBJECTIVES</a:t>
            </a:r>
            <a:endParaRPr lang="en-US" dirty="0">
              <a:latin typeface="Avenir Black"/>
              <a:cs typeface="Avenir Black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900000">
            <a:off x="3622550" y="1868043"/>
            <a:ext cx="4658735" cy="3808217"/>
          </a:xfrm>
        </p:spPr>
        <p:txBody>
          <a:bodyPr>
            <a:normAutofit fontScale="92500" lnSpcReduction="10000"/>
          </a:bodyPr>
          <a:lstStyle/>
          <a:p>
            <a:pPr>
              <a:buFont typeface="Arial"/>
              <a:buChar char="•"/>
            </a:pPr>
            <a:r>
              <a:rPr lang="en-US" dirty="0" smtClean="0">
                <a:latin typeface="Avenir Book"/>
                <a:cs typeface="Avenir Book"/>
              </a:rPr>
              <a:t>Identifying Production Design (Activity)</a:t>
            </a:r>
          </a:p>
          <a:p>
            <a:pPr>
              <a:buFont typeface="Arial"/>
              <a:buChar char="•"/>
            </a:pPr>
            <a:r>
              <a:rPr lang="en-US" dirty="0" smtClean="0">
                <a:latin typeface="Avenir Book"/>
                <a:cs typeface="Avenir Book"/>
              </a:rPr>
              <a:t>Introduction to Production Design (Activity)</a:t>
            </a:r>
          </a:p>
          <a:p>
            <a:pPr>
              <a:buFont typeface="Arial"/>
              <a:buChar char="•"/>
            </a:pPr>
            <a:r>
              <a:rPr lang="en-US" dirty="0">
                <a:latin typeface="Avenir Book"/>
                <a:cs typeface="Avenir Book"/>
              </a:rPr>
              <a:t>Being a </a:t>
            </a:r>
            <a:r>
              <a:rPr lang="en-US" dirty="0" smtClean="0">
                <a:latin typeface="Avenir Book"/>
                <a:cs typeface="Avenir Book"/>
              </a:rPr>
              <a:t>designer</a:t>
            </a:r>
          </a:p>
          <a:p>
            <a:pPr>
              <a:buFont typeface="Arial"/>
              <a:buChar char="•"/>
            </a:pPr>
            <a:r>
              <a:rPr lang="en-US" dirty="0" smtClean="0">
                <a:latin typeface="Avenir Book"/>
                <a:cs typeface="Avenir Book"/>
              </a:rPr>
              <a:t>Basic PD Elements and Fundamentals</a:t>
            </a:r>
          </a:p>
          <a:p>
            <a:pPr>
              <a:buFont typeface="Arial"/>
              <a:buChar char="•"/>
            </a:pPr>
            <a:r>
              <a:rPr lang="en-US" dirty="0" smtClean="0">
                <a:latin typeface="Avenir Book"/>
                <a:cs typeface="Avenir Book"/>
              </a:rPr>
              <a:t>Wrap up Activity</a:t>
            </a:r>
          </a:p>
          <a:p>
            <a:pPr>
              <a:buFont typeface="Arial"/>
              <a:buChar char="•"/>
            </a:pPr>
            <a:endParaRPr lang="en-US" dirty="0" smtClean="0">
              <a:latin typeface="Avenir Book"/>
              <a:cs typeface="Avenir Book"/>
            </a:endParaRPr>
          </a:p>
          <a:p>
            <a:pPr>
              <a:buFont typeface="Arial"/>
              <a:buChar char="•"/>
            </a:pPr>
            <a:endParaRPr lang="en-US" dirty="0" smtClean="0">
              <a:latin typeface="Avenir Book"/>
              <a:cs typeface="Avenir Book"/>
            </a:endParaRPr>
          </a:p>
          <a:p>
            <a:pPr>
              <a:buFont typeface="Arial"/>
              <a:buChar char="•"/>
            </a:pPr>
            <a:endParaRPr lang="en-US" dirty="0" smtClean="0">
              <a:latin typeface="Avenir Book"/>
              <a:cs typeface="Avenir Book"/>
            </a:endParaRPr>
          </a:p>
          <a:p>
            <a:pPr>
              <a:buFont typeface="Arial"/>
              <a:buChar char="•"/>
            </a:pPr>
            <a:endParaRPr lang="en-US" dirty="0"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277941134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02510" y="1798274"/>
            <a:ext cx="7770813" cy="1072403"/>
          </a:xfrm>
        </p:spPr>
        <p:txBody>
          <a:bodyPr>
            <a:normAutofit fontScale="90000"/>
          </a:bodyPr>
          <a:lstStyle/>
          <a:p>
            <a:r>
              <a:rPr lang="en-US" sz="5300" dirty="0" smtClean="0">
                <a:latin typeface="Avenir Black"/>
                <a:cs typeface="Avenir Black"/>
              </a:rPr>
              <a:t>9 Objectives of a Theatrical Design</a:t>
            </a:r>
            <a:endParaRPr lang="en-US" sz="2000" dirty="0">
              <a:latin typeface="Avenir Black"/>
              <a:cs typeface="Avenir Black"/>
            </a:endParaRPr>
          </a:p>
        </p:txBody>
      </p:sp>
    </p:spTree>
    <p:extLst>
      <p:ext uri="{BB962C8B-B14F-4D97-AF65-F5344CB8AC3E}">
        <p14:creationId xmlns:p14="http://schemas.microsoft.com/office/powerpoint/2010/main" val="18671207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02510" y="1363730"/>
            <a:ext cx="7770813" cy="1072403"/>
          </a:xfrm>
        </p:spPr>
        <p:txBody>
          <a:bodyPr>
            <a:normAutofit/>
          </a:bodyPr>
          <a:lstStyle/>
          <a:p>
            <a:r>
              <a:rPr lang="en-US" sz="5300" dirty="0" smtClean="0">
                <a:latin typeface="Avenir Black"/>
                <a:cs typeface="Avenir Black"/>
              </a:rPr>
              <a:t>TIME</a:t>
            </a:r>
            <a:endParaRPr lang="en-US" sz="2000" dirty="0">
              <a:latin typeface="Avenir Black"/>
              <a:cs typeface="Avenir Black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93692" y="2436133"/>
            <a:ext cx="30410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Day, Week, Month or Year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293692" y="2807825"/>
            <a:ext cx="30410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Friday mid day, early September</a:t>
            </a:r>
          </a:p>
          <a:p>
            <a:r>
              <a:rPr lang="en-US" i="1" dirty="0" err="1" smtClean="0"/>
              <a:t>Dapithapon</a:t>
            </a:r>
            <a:r>
              <a:rPr lang="en-US" i="1" dirty="0" smtClean="0"/>
              <a:t>, </a:t>
            </a:r>
            <a:r>
              <a:rPr lang="en-US" i="1" dirty="0" err="1" smtClean="0"/>
              <a:t>kinaumagahan</a:t>
            </a:r>
            <a:r>
              <a:rPr lang="en-US" i="1" dirty="0" smtClean="0"/>
              <a:t> etc.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7269293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02510" y="1363730"/>
            <a:ext cx="7770813" cy="1072403"/>
          </a:xfrm>
        </p:spPr>
        <p:txBody>
          <a:bodyPr>
            <a:normAutofit/>
          </a:bodyPr>
          <a:lstStyle/>
          <a:p>
            <a:r>
              <a:rPr lang="en-US" sz="5300" dirty="0" smtClean="0">
                <a:latin typeface="Avenir Black"/>
                <a:cs typeface="Avenir Black"/>
              </a:rPr>
              <a:t>PERIOD</a:t>
            </a:r>
            <a:endParaRPr lang="en-US" sz="2000" dirty="0">
              <a:latin typeface="Avenir Black"/>
              <a:cs typeface="Avenir Black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93692" y="2436133"/>
            <a:ext cx="30410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Historical age, decade or era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293691" y="2807825"/>
            <a:ext cx="33397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10</a:t>
            </a:r>
            <a:r>
              <a:rPr lang="en-US" i="1" baseline="30000" dirty="0" smtClean="0"/>
              <a:t>th</a:t>
            </a:r>
            <a:r>
              <a:rPr lang="en-US" i="1" dirty="0" smtClean="0"/>
              <a:t> Century, Stone age period etc.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5459171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02510" y="1363730"/>
            <a:ext cx="7770813" cy="1072403"/>
          </a:xfrm>
        </p:spPr>
        <p:txBody>
          <a:bodyPr>
            <a:normAutofit/>
          </a:bodyPr>
          <a:lstStyle/>
          <a:p>
            <a:r>
              <a:rPr lang="en-US" sz="5300" dirty="0" smtClean="0">
                <a:latin typeface="Avenir Black"/>
                <a:cs typeface="Avenir Black"/>
              </a:rPr>
              <a:t>PLACE</a:t>
            </a:r>
            <a:endParaRPr lang="en-US" sz="2000" dirty="0">
              <a:latin typeface="Avenir Black"/>
              <a:cs typeface="Avenir Black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93692" y="2436133"/>
            <a:ext cx="37575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Specific setting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293692" y="2807825"/>
            <a:ext cx="30410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Living room, bathroom, office etc.</a:t>
            </a:r>
          </a:p>
        </p:txBody>
      </p:sp>
    </p:spTree>
    <p:extLst>
      <p:ext uri="{BB962C8B-B14F-4D97-AF65-F5344CB8AC3E}">
        <p14:creationId xmlns:p14="http://schemas.microsoft.com/office/powerpoint/2010/main" val="35459171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02510" y="1363730"/>
            <a:ext cx="7770813" cy="1072403"/>
          </a:xfrm>
        </p:spPr>
        <p:txBody>
          <a:bodyPr>
            <a:normAutofit/>
          </a:bodyPr>
          <a:lstStyle/>
          <a:p>
            <a:r>
              <a:rPr lang="en-US" sz="5300" dirty="0" smtClean="0">
                <a:latin typeface="Avenir Black"/>
                <a:cs typeface="Avenir Black"/>
              </a:rPr>
              <a:t>LOCALE</a:t>
            </a:r>
            <a:endParaRPr lang="en-US" sz="2000" dirty="0">
              <a:latin typeface="Avenir Black"/>
              <a:cs typeface="Avenir Black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71662" y="2417780"/>
            <a:ext cx="5346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 greater geographic or regional location of the play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293692" y="2807825"/>
            <a:ext cx="30410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Country, continent etc.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9808086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02510" y="1363730"/>
            <a:ext cx="7770813" cy="1072403"/>
          </a:xfrm>
        </p:spPr>
        <p:txBody>
          <a:bodyPr>
            <a:normAutofit/>
          </a:bodyPr>
          <a:lstStyle/>
          <a:p>
            <a:r>
              <a:rPr lang="en-US" sz="5300" dirty="0" smtClean="0">
                <a:latin typeface="Avenir Black"/>
                <a:cs typeface="Avenir Black"/>
              </a:rPr>
              <a:t>THEME</a:t>
            </a:r>
            <a:endParaRPr lang="en-US" sz="2000" dirty="0">
              <a:latin typeface="Avenir Black"/>
              <a:cs typeface="Avenir Black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40276" y="2436133"/>
            <a:ext cx="43109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What makes you think about. The dress of the play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08086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02510" y="1363730"/>
            <a:ext cx="7770813" cy="1072403"/>
          </a:xfrm>
        </p:spPr>
        <p:txBody>
          <a:bodyPr>
            <a:normAutofit/>
          </a:bodyPr>
          <a:lstStyle/>
          <a:p>
            <a:r>
              <a:rPr lang="en-US" sz="5300" dirty="0" smtClean="0">
                <a:latin typeface="Avenir Black"/>
                <a:cs typeface="Avenir Black"/>
              </a:rPr>
              <a:t>MOOD</a:t>
            </a:r>
            <a:endParaRPr lang="en-US" sz="2000" dirty="0">
              <a:latin typeface="Avenir Black"/>
              <a:cs typeface="Avenir Black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57239" y="2436133"/>
            <a:ext cx="41939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emotional impact of the audience. It is how we see and feel the scene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08086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02510" y="1363730"/>
            <a:ext cx="7770813" cy="1072403"/>
          </a:xfrm>
        </p:spPr>
        <p:txBody>
          <a:bodyPr>
            <a:normAutofit/>
          </a:bodyPr>
          <a:lstStyle/>
          <a:p>
            <a:r>
              <a:rPr lang="en-US" sz="5300" dirty="0" smtClean="0">
                <a:latin typeface="Avenir Black"/>
                <a:cs typeface="Avenir Black"/>
              </a:rPr>
              <a:t>STYLE</a:t>
            </a:r>
            <a:endParaRPr lang="en-US" sz="2000" dirty="0">
              <a:latin typeface="Avenir Black"/>
              <a:cs typeface="Avenir Black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406096" y="2436133"/>
            <a:ext cx="46451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Close related with the theme. The art movement applied to the story to deliver the message in a most profound way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08086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02510" y="1363730"/>
            <a:ext cx="7770813" cy="1072403"/>
          </a:xfrm>
        </p:spPr>
        <p:txBody>
          <a:bodyPr>
            <a:normAutofit fontScale="90000"/>
          </a:bodyPr>
          <a:lstStyle/>
          <a:p>
            <a:r>
              <a:rPr lang="en-US" sz="5300" dirty="0" smtClean="0">
                <a:latin typeface="Avenir Black"/>
                <a:cs typeface="Avenir Black"/>
              </a:rPr>
              <a:t>REVEALING CHARACTER</a:t>
            </a:r>
            <a:endParaRPr lang="en-US" sz="2000" dirty="0">
              <a:latin typeface="Avenir Black"/>
              <a:cs typeface="Avenir Black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24329" y="2436133"/>
            <a:ext cx="46451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Studying the whole character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91298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02510" y="1363730"/>
            <a:ext cx="7770813" cy="1626401"/>
          </a:xfrm>
        </p:spPr>
        <p:txBody>
          <a:bodyPr>
            <a:normAutofit fontScale="90000"/>
          </a:bodyPr>
          <a:lstStyle/>
          <a:p>
            <a:r>
              <a:rPr lang="en-US" sz="5300" dirty="0" smtClean="0">
                <a:latin typeface="Avenir Black"/>
                <a:cs typeface="Avenir Black"/>
              </a:rPr>
              <a:t>SOLVING PRACTICAL PROBLEMS</a:t>
            </a:r>
            <a:br>
              <a:rPr lang="en-US" sz="5300" dirty="0" smtClean="0">
                <a:latin typeface="Avenir Black"/>
                <a:cs typeface="Avenir Black"/>
              </a:rPr>
            </a:br>
            <a:endParaRPr lang="en-US" sz="2000" dirty="0">
              <a:latin typeface="Avenir Black"/>
              <a:cs typeface="Avenir Black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561768" y="2990131"/>
            <a:ext cx="7267683" cy="89655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buFont typeface="Arial"/>
              <a:buChar char="•"/>
            </a:pPr>
            <a:r>
              <a:rPr lang="en-US" sz="2800" dirty="0" smtClean="0">
                <a:latin typeface="Avenir Book"/>
                <a:cs typeface="Avenir Book"/>
              </a:rPr>
              <a:t>Budget</a:t>
            </a:r>
          </a:p>
          <a:p>
            <a:pPr marL="457200" indent="-457200" algn="l">
              <a:buFont typeface="Arial"/>
              <a:buChar char="•"/>
            </a:pPr>
            <a:r>
              <a:rPr lang="en-US" sz="2800" dirty="0" smtClean="0">
                <a:latin typeface="Avenir Book"/>
                <a:cs typeface="Avenir Book"/>
              </a:rPr>
              <a:t>Labor</a:t>
            </a:r>
          </a:p>
          <a:p>
            <a:pPr marL="457200" indent="-457200" algn="l">
              <a:buFont typeface="Arial"/>
              <a:buChar char="•"/>
            </a:pPr>
            <a:r>
              <a:rPr lang="en-US" sz="2800" dirty="0" smtClean="0">
                <a:latin typeface="Avenir Book"/>
                <a:cs typeface="Avenir Book"/>
              </a:rPr>
              <a:t>Time</a:t>
            </a:r>
          </a:p>
          <a:p>
            <a:pPr marL="457200" indent="-457200" algn="l">
              <a:buFont typeface="Arial"/>
              <a:buChar char="•"/>
            </a:pPr>
            <a:endParaRPr lang="en-US" sz="2800" dirty="0"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23338929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venir Black"/>
                <a:cs typeface="Avenir Black"/>
              </a:rPr>
              <a:t>ACTIVITY 1</a:t>
            </a:r>
            <a:endParaRPr lang="en-US" dirty="0">
              <a:latin typeface="Avenir Black"/>
              <a:cs typeface="Avenir Black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>
                <a:latin typeface="Avenir Book"/>
                <a:cs typeface="Avenir Book"/>
              </a:rPr>
              <a:t>Sketch a stage design </a:t>
            </a:r>
          </a:p>
          <a:p>
            <a:pPr marL="0" indent="0">
              <a:buNone/>
            </a:pPr>
            <a:r>
              <a:rPr lang="en-US" dirty="0">
                <a:latin typeface="Avenir Book"/>
                <a:cs typeface="Avenir Book"/>
              </a:rPr>
              <a:t>i</a:t>
            </a:r>
            <a:r>
              <a:rPr lang="en-US" dirty="0" smtClean="0">
                <a:latin typeface="Avenir Book"/>
                <a:cs typeface="Avenir Book"/>
              </a:rPr>
              <a:t>n 10 minutes</a:t>
            </a:r>
            <a:endParaRPr lang="en-US" dirty="0"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424587807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02510" y="1899931"/>
            <a:ext cx="7770813" cy="1072403"/>
          </a:xfrm>
        </p:spPr>
        <p:txBody>
          <a:bodyPr>
            <a:normAutofit fontScale="90000"/>
          </a:bodyPr>
          <a:lstStyle/>
          <a:p>
            <a:r>
              <a:rPr lang="en-US" sz="5300" dirty="0" smtClean="0">
                <a:latin typeface="Avenir Black"/>
                <a:cs typeface="Avenir Black"/>
              </a:rPr>
              <a:t>ART MOVEMENTS</a:t>
            </a:r>
            <a:br>
              <a:rPr lang="en-US" sz="5300" dirty="0" smtClean="0">
                <a:latin typeface="Avenir Black"/>
                <a:cs typeface="Avenir Black"/>
              </a:rPr>
            </a:br>
            <a:r>
              <a:rPr lang="en-US" sz="2200" dirty="0" smtClean="0">
                <a:latin typeface="Avenir Black"/>
                <a:cs typeface="Avenir Black"/>
              </a:rPr>
              <a:t>The isms of art</a:t>
            </a:r>
            <a:endParaRPr lang="en-US" sz="2200" dirty="0">
              <a:latin typeface="Avenir Black"/>
              <a:cs typeface="Avenir Black"/>
            </a:endParaRPr>
          </a:p>
        </p:txBody>
      </p:sp>
    </p:spTree>
    <p:extLst>
      <p:ext uri="{BB962C8B-B14F-4D97-AF65-F5344CB8AC3E}">
        <p14:creationId xmlns:p14="http://schemas.microsoft.com/office/powerpoint/2010/main" val="19808086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86055" y="1476722"/>
            <a:ext cx="7267683" cy="896559"/>
          </a:xfrm>
        </p:spPr>
        <p:txBody>
          <a:bodyPr>
            <a:normAutofit fontScale="90000"/>
          </a:bodyPr>
          <a:lstStyle/>
          <a:p>
            <a:r>
              <a:rPr lang="en-US" sz="6000" dirty="0" smtClean="0">
                <a:latin typeface="Avenir Black"/>
                <a:cs typeface="Avenir Black"/>
              </a:rPr>
              <a:t>NATURALISM</a:t>
            </a:r>
            <a:endParaRPr lang="en-US" sz="6000" dirty="0">
              <a:latin typeface="Avenir Black"/>
              <a:cs typeface="Avenir Black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938455" y="2676100"/>
            <a:ext cx="7267683" cy="89655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buFont typeface="Arial"/>
              <a:buChar char="•"/>
            </a:pPr>
            <a:r>
              <a:rPr lang="en-US" sz="2800" dirty="0" smtClean="0">
                <a:latin typeface="Avenir Book"/>
                <a:cs typeface="Avenir Book"/>
              </a:rPr>
              <a:t>Portraying life on stage with close attention to detail.</a:t>
            </a:r>
          </a:p>
          <a:p>
            <a:pPr marL="457200" indent="-457200" algn="l">
              <a:buFont typeface="Arial"/>
              <a:buChar char="•"/>
            </a:pPr>
            <a:r>
              <a:rPr lang="en-US" sz="2800" dirty="0" smtClean="0">
                <a:latin typeface="Avenir Book"/>
                <a:cs typeface="Avenir Book"/>
              </a:rPr>
              <a:t>Nature vs. nurture</a:t>
            </a:r>
          </a:p>
          <a:p>
            <a:pPr marL="457200" indent="-457200" algn="l">
              <a:buFont typeface="Arial"/>
              <a:buChar char="•"/>
            </a:pPr>
            <a:r>
              <a:rPr lang="en-US" sz="2800" dirty="0" smtClean="0">
                <a:latin typeface="Avenir Book"/>
                <a:cs typeface="Avenir Book"/>
              </a:rPr>
              <a:t>Natural order of things, survival, notions of evolution</a:t>
            </a:r>
          </a:p>
          <a:p>
            <a:pPr marL="457200" indent="-457200" algn="l">
              <a:buFont typeface="Arial"/>
              <a:buChar char="•"/>
            </a:pPr>
            <a:endParaRPr lang="en-US" sz="2800" dirty="0"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12390523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_T1_962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36" y="478415"/>
            <a:ext cx="3720940" cy="2482565"/>
          </a:xfrm>
          <a:prstGeom prst="rect">
            <a:avLst/>
          </a:prstGeom>
        </p:spPr>
      </p:pic>
      <p:pic>
        <p:nvPicPr>
          <p:cNvPr id="6" name="Picture 5" descr="naturalism-drama_7b2a2b22f6f401b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36" y="2650378"/>
            <a:ext cx="3720940" cy="2094358"/>
          </a:xfrm>
          <a:prstGeom prst="rect">
            <a:avLst/>
          </a:prstGeom>
        </p:spPr>
      </p:pic>
      <p:pic>
        <p:nvPicPr>
          <p:cNvPr id="8" name="Picture 7" descr="PianoLesson096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5601" y="2252191"/>
            <a:ext cx="3735899" cy="2492545"/>
          </a:xfrm>
          <a:prstGeom prst="rect">
            <a:avLst/>
          </a:prstGeom>
        </p:spPr>
      </p:pic>
      <p:pic>
        <p:nvPicPr>
          <p:cNvPr id="7" name="Picture 6" descr="piano-465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5601" y="478415"/>
            <a:ext cx="3735899" cy="2482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3763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86055" y="1476722"/>
            <a:ext cx="7267683" cy="896559"/>
          </a:xfrm>
        </p:spPr>
        <p:txBody>
          <a:bodyPr>
            <a:normAutofit fontScale="90000"/>
          </a:bodyPr>
          <a:lstStyle/>
          <a:p>
            <a:r>
              <a:rPr lang="en-US" sz="6000" dirty="0" smtClean="0">
                <a:latin typeface="Avenir Black"/>
                <a:cs typeface="Avenir Black"/>
              </a:rPr>
              <a:t>REALISM</a:t>
            </a:r>
            <a:endParaRPr lang="en-US" sz="6000" dirty="0">
              <a:latin typeface="Avenir Black"/>
              <a:cs typeface="Avenir Black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938455" y="2676100"/>
            <a:ext cx="7267683" cy="89655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buFont typeface="Arial"/>
              <a:buChar char="•"/>
            </a:pPr>
            <a:r>
              <a:rPr lang="en-US" sz="2800" dirty="0" smtClean="0">
                <a:latin typeface="Avenir Book"/>
                <a:cs typeface="Avenir Book"/>
              </a:rPr>
              <a:t>Realistic Setting</a:t>
            </a:r>
          </a:p>
          <a:p>
            <a:pPr marL="457200" indent="-457200" algn="l">
              <a:buFont typeface="Arial"/>
              <a:buChar char="•"/>
            </a:pPr>
            <a:r>
              <a:rPr lang="en-US" sz="2800" dirty="0" smtClean="0">
                <a:latin typeface="Avenir Book"/>
                <a:cs typeface="Avenir Book"/>
              </a:rPr>
              <a:t>Normal life</a:t>
            </a:r>
          </a:p>
          <a:p>
            <a:pPr marL="457200" indent="-457200" algn="l">
              <a:buFont typeface="Arial"/>
              <a:buChar char="•"/>
            </a:pPr>
            <a:endParaRPr lang="en-US" sz="2800" dirty="0"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5293763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6169e88d99b465d97b2685304c54d49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8" y="1113032"/>
            <a:ext cx="4149586" cy="2825250"/>
          </a:xfrm>
          <a:prstGeom prst="rect">
            <a:avLst/>
          </a:prstGeom>
        </p:spPr>
      </p:pic>
      <p:pic>
        <p:nvPicPr>
          <p:cNvPr id="4" name="Picture 3" descr="70807ca15214aa0654866ff98445e24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554" y="1113032"/>
            <a:ext cx="4912446" cy="2916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845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938455" y="1476722"/>
            <a:ext cx="7267683" cy="896559"/>
          </a:xfrm>
        </p:spPr>
        <p:txBody>
          <a:bodyPr>
            <a:normAutofit fontScale="90000"/>
          </a:bodyPr>
          <a:lstStyle/>
          <a:p>
            <a:r>
              <a:rPr lang="en-US" sz="6000" dirty="0" smtClean="0">
                <a:latin typeface="Avenir Black"/>
                <a:cs typeface="Avenir Black"/>
              </a:rPr>
              <a:t>EXPRESSIONISM</a:t>
            </a:r>
            <a:endParaRPr lang="en-US" sz="6000" dirty="0">
              <a:latin typeface="Avenir Black"/>
              <a:cs typeface="Avenir Black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1105545" y="2676100"/>
            <a:ext cx="7267683" cy="89655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buFont typeface="Arial"/>
              <a:buChar char="•"/>
            </a:pPr>
            <a:r>
              <a:rPr lang="en-US" sz="2800" dirty="0" smtClean="0">
                <a:latin typeface="Avenir Book"/>
                <a:cs typeface="Avenir Book"/>
              </a:rPr>
              <a:t>Unrealistic or distorted appearance on stage to portray an eternal truth</a:t>
            </a:r>
            <a:endParaRPr lang="en-US" sz="2800" dirty="0"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32085304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a56edd7e07f1493cbf01a2207d50f9e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2096"/>
            <a:ext cx="4454669" cy="3395474"/>
          </a:xfrm>
          <a:prstGeom prst="rect">
            <a:avLst/>
          </a:prstGeom>
        </p:spPr>
      </p:pic>
      <p:pic>
        <p:nvPicPr>
          <p:cNvPr id="4" name="Picture 3" descr="im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8061" y="752096"/>
            <a:ext cx="5585939" cy="3362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845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938455" y="1476722"/>
            <a:ext cx="7267683" cy="896559"/>
          </a:xfrm>
        </p:spPr>
        <p:txBody>
          <a:bodyPr>
            <a:normAutofit fontScale="90000"/>
          </a:bodyPr>
          <a:lstStyle/>
          <a:p>
            <a:r>
              <a:rPr lang="en-US" sz="6000" dirty="0" smtClean="0">
                <a:latin typeface="Avenir Black"/>
                <a:cs typeface="Avenir Black"/>
              </a:rPr>
              <a:t>MODERNISM</a:t>
            </a:r>
            <a:endParaRPr lang="en-US" sz="6000" dirty="0">
              <a:latin typeface="Avenir Black"/>
              <a:cs typeface="Avenir Black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938455" y="2676100"/>
            <a:ext cx="7267683" cy="89655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Avenir Book"/>
                <a:cs typeface="Avenir Book"/>
              </a:rPr>
              <a:t>A broad concept that sees art, including theater, as detached from life in a pure way and able to reflect on life critically.</a:t>
            </a:r>
          </a:p>
          <a:p>
            <a:pPr marL="457200" indent="-457200" algn="l">
              <a:buFont typeface="Arial"/>
              <a:buChar char="•"/>
            </a:pPr>
            <a:endParaRPr lang="en-US" sz="2800" dirty="0"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32085304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934518"/>
            <a:ext cx="4160541" cy="330858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0541" y="934518"/>
            <a:ext cx="4983459" cy="3322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845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938455" y="1476722"/>
            <a:ext cx="7267683" cy="896559"/>
          </a:xfrm>
        </p:spPr>
        <p:txBody>
          <a:bodyPr>
            <a:normAutofit fontScale="90000"/>
          </a:bodyPr>
          <a:lstStyle/>
          <a:p>
            <a:r>
              <a:rPr lang="en-US" sz="6000" dirty="0" smtClean="0">
                <a:latin typeface="Avenir Black"/>
                <a:cs typeface="Avenir Black"/>
              </a:rPr>
              <a:t>POST MODERNISM</a:t>
            </a:r>
            <a:endParaRPr lang="en-US" sz="6000" dirty="0">
              <a:latin typeface="Avenir Black"/>
              <a:cs typeface="Avenir Black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1105545" y="2676100"/>
            <a:ext cx="7267683" cy="89655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buFont typeface="Arial"/>
              <a:buChar char="•"/>
            </a:pPr>
            <a:r>
              <a:rPr lang="en-US" sz="2800" dirty="0">
                <a:latin typeface="Avenir  "/>
                <a:cs typeface="Avenir  "/>
              </a:rPr>
              <a:t>This approach often uses other media and breaks accepted conventions and practices.</a:t>
            </a:r>
          </a:p>
        </p:txBody>
      </p:sp>
    </p:spTree>
    <p:extLst>
      <p:ext uri="{BB962C8B-B14F-4D97-AF65-F5344CB8AC3E}">
        <p14:creationId xmlns:p14="http://schemas.microsoft.com/office/powerpoint/2010/main" val="13056183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900000">
            <a:off x="5004122" y="932369"/>
            <a:ext cx="4658735" cy="380821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8000" dirty="0" smtClean="0">
                <a:latin typeface="Avenir Black"/>
                <a:cs typeface="Avenir Black"/>
              </a:rPr>
              <a:t>PD?</a:t>
            </a:r>
            <a:endParaRPr lang="en-US" sz="8000" dirty="0">
              <a:latin typeface="Avenir Black"/>
              <a:cs typeface="Avenir Black"/>
            </a:endParaRPr>
          </a:p>
        </p:txBody>
      </p:sp>
      <p:pic>
        <p:nvPicPr>
          <p:cNvPr id="5" name="Picture 4" descr="IMG_20131122_202910.jp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encilSketch pressure="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692">
            <a:off x="-2514804" y="1055509"/>
            <a:ext cx="5143500" cy="5143500"/>
          </a:xfrm>
          <a:prstGeom prst="rect">
            <a:avLst/>
          </a:prstGeom>
        </p:spPr>
      </p:pic>
      <p:pic>
        <p:nvPicPr>
          <p:cNvPr id="4" name="Picture 3" descr="Screen Shot 2016-07-22 at 11.38.51 PM.png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encilGrayscale pencilSize="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1003">
            <a:off x="-2759920" y="-944072"/>
            <a:ext cx="6139977" cy="364631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9390458" y="254041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369835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2610" y="1163171"/>
            <a:ext cx="4191390" cy="28349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63170"/>
            <a:ext cx="5036632" cy="283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845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938455" y="1476722"/>
            <a:ext cx="7267683" cy="896559"/>
          </a:xfrm>
        </p:spPr>
        <p:txBody>
          <a:bodyPr>
            <a:normAutofit fontScale="90000"/>
          </a:bodyPr>
          <a:lstStyle/>
          <a:p>
            <a:r>
              <a:rPr lang="en-US" sz="6000" dirty="0" smtClean="0">
                <a:latin typeface="Avenir Black"/>
                <a:cs typeface="Avenir Black"/>
              </a:rPr>
              <a:t>CLASSICAL</a:t>
            </a:r>
            <a:endParaRPr lang="en-US" sz="6000" dirty="0">
              <a:latin typeface="Avenir Black"/>
              <a:cs typeface="Avenir Black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1172381" y="2676100"/>
            <a:ext cx="7267683" cy="89655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buFont typeface="Arial"/>
              <a:buChar char="•"/>
            </a:pPr>
            <a:r>
              <a:rPr lang="en-US" sz="2000" dirty="0">
                <a:latin typeface="Avenir  "/>
                <a:cs typeface="Avenir  "/>
              </a:rPr>
              <a:t>This approach often uses other media and breaks accepted conventions Classical theatre usually contains lofty, grand </a:t>
            </a:r>
            <a:r>
              <a:rPr lang="en-US" sz="2000" dirty="0" smtClean="0">
                <a:latin typeface="Avenir  "/>
                <a:cs typeface="Avenir  "/>
              </a:rPr>
              <a:t>prose or free verse dialogue.</a:t>
            </a:r>
            <a:endParaRPr lang="en-US" sz="2000" dirty="0">
              <a:latin typeface="Avenir  "/>
              <a:cs typeface="Avenir  "/>
            </a:endParaRPr>
          </a:p>
        </p:txBody>
      </p:sp>
    </p:spTree>
    <p:extLst>
      <p:ext uri="{BB962C8B-B14F-4D97-AF65-F5344CB8AC3E}">
        <p14:creationId xmlns:p14="http://schemas.microsoft.com/office/powerpoint/2010/main" val="33044089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4611765" cy="255044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7623" y="-60909"/>
            <a:ext cx="4679391" cy="31195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1764" y="2550446"/>
            <a:ext cx="4611214" cy="30741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63658" y="2550446"/>
            <a:ext cx="4775422" cy="2593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845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938455" y="1476722"/>
            <a:ext cx="7267683" cy="896559"/>
          </a:xfrm>
        </p:spPr>
        <p:txBody>
          <a:bodyPr>
            <a:normAutofit fontScale="90000"/>
          </a:bodyPr>
          <a:lstStyle/>
          <a:p>
            <a:r>
              <a:rPr lang="en-US" sz="6000" dirty="0" smtClean="0">
                <a:latin typeface="Avenir Black"/>
                <a:cs typeface="Avenir Black"/>
              </a:rPr>
              <a:t>SURREALISM</a:t>
            </a:r>
            <a:endParaRPr lang="en-US" sz="6000" dirty="0">
              <a:latin typeface="Avenir Black"/>
              <a:cs typeface="Avenir Black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1172381" y="2676100"/>
            <a:ext cx="7267683" cy="89655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buFont typeface="Arial"/>
              <a:buChar char="•"/>
            </a:pPr>
            <a:r>
              <a:rPr lang="en-US" sz="2000" dirty="0">
                <a:latin typeface="Avenir  "/>
                <a:cs typeface="Avenir  "/>
              </a:rPr>
              <a:t> The aim was to "resolve the previously contradictory conditions of dream and reality". Artists painted unnerving, illogical</a:t>
            </a:r>
          </a:p>
        </p:txBody>
      </p:sp>
    </p:spTree>
    <p:extLst>
      <p:ext uri="{BB962C8B-B14F-4D97-AF65-F5344CB8AC3E}">
        <p14:creationId xmlns:p14="http://schemas.microsoft.com/office/powerpoint/2010/main" val="35756825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dd057dc80bd3249c1cb5a8f34f2dc03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724" y="90768"/>
            <a:ext cx="4074678" cy="2839270"/>
          </a:xfrm>
          <a:prstGeom prst="rect">
            <a:avLst/>
          </a:prstGeom>
        </p:spPr>
      </p:pic>
      <p:pic>
        <p:nvPicPr>
          <p:cNvPr id="4" name="Picture 3" descr="6549839_ori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3019" y="2540413"/>
            <a:ext cx="4177409" cy="2603087"/>
          </a:xfrm>
          <a:prstGeom prst="rect">
            <a:avLst/>
          </a:prstGeom>
        </p:spPr>
      </p:pic>
      <p:pic>
        <p:nvPicPr>
          <p:cNvPr id="5" name="Picture 4" descr="Screen Shot 2016-07-20 at 2.13.11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307" y="90768"/>
            <a:ext cx="4017387" cy="2678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845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938455" y="1476722"/>
            <a:ext cx="7267683" cy="896559"/>
          </a:xfrm>
        </p:spPr>
        <p:txBody>
          <a:bodyPr>
            <a:normAutofit fontScale="90000"/>
          </a:bodyPr>
          <a:lstStyle/>
          <a:p>
            <a:r>
              <a:rPr lang="en-US" sz="6000" dirty="0" smtClean="0">
                <a:latin typeface="Avenir Black"/>
                <a:cs typeface="Avenir Black"/>
              </a:rPr>
              <a:t>IMPRESSIONISM</a:t>
            </a:r>
            <a:endParaRPr lang="en-US" sz="6000" dirty="0">
              <a:latin typeface="Avenir Black"/>
              <a:cs typeface="Avenir Black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1172381" y="2373281"/>
            <a:ext cx="7267683" cy="89655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buFont typeface="Arial"/>
              <a:buChar char="•"/>
            </a:pPr>
            <a:r>
              <a:rPr lang="en-US" sz="2000" dirty="0" smtClean="0">
                <a:latin typeface="Avenir  "/>
                <a:cs typeface="Avenir  "/>
              </a:rPr>
              <a:t>Relies on the optical effects of light. unreal sights. </a:t>
            </a:r>
            <a:endParaRPr lang="en-US" sz="2000" dirty="0">
              <a:latin typeface="Avenir  "/>
              <a:cs typeface="Avenir  "/>
            </a:endParaRPr>
          </a:p>
        </p:txBody>
      </p:sp>
    </p:spTree>
    <p:extLst>
      <p:ext uri="{BB962C8B-B14F-4D97-AF65-F5344CB8AC3E}">
        <p14:creationId xmlns:p14="http://schemas.microsoft.com/office/powerpoint/2010/main" val="23269087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Screen Shot 2016-07-20 at 2.05.0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7596"/>
            <a:ext cx="9086060" cy="3156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845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938455" y="1476722"/>
            <a:ext cx="7267683" cy="896559"/>
          </a:xfrm>
        </p:spPr>
        <p:txBody>
          <a:bodyPr>
            <a:normAutofit fontScale="90000"/>
          </a:bodyPr>
          <a:lstStyle/>
          <a:p>
            <a:r>
              <a:rPr lang="en-US" sz="6000" dirty="0" smtClean="0">
                <a:latin typeface="Avenir Black"/>
                <a:cs typeface="Avenir Black"/>
              </a:rPr>
              <a:t>AVANT GARDE</a:t>
            </a:r>
            <a:endParaRPr lang="en-US" sz="6000" dirty="0">
              <a:latin typeface="Avenir Black"/>
              <a:cs typeface="Avenir Black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1172381" y="2607266"/>
            <a:ext cx="7267683" cy="89655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buFont typeface="Arial"/>
              <a:buChar char="•"/>
            </a:pPr>
            <a:r>
              <a:rPr lang="en-US" sz="2000" dirty="0" smtClean="0"/>
              <a:t>Unusual </a:t>
            </a:r>
            <a:r>
              <a:rPr lang="en-US" sz="2000" dirty="0"/>
              <a:t>ideas. pushes boundaries of </a:t>
            </a:r>
            <a:r>
              <a:rPr lang="en-US" sz="2000" dirty="0" smtClean="0"/>
              <a:t>norm</a:t>
            </a:r>
          </a:p>
          <a:p>
            <a:pPr marL="457200" indent="-457200" algn="l">
              <a:buFont typeface="Arial"/>
              <a:buChar char="•"/>
            </a:pPr>
            <a:r>
              <a:rPr lang="en-US" sz="2000" dirty="0"/>
              <a:t>M</a:t>
            </a:r>
            <a:r>
              <a:rPr lang="en-US" sz="2000" dirty="0" smtClean="0"/>
              <a:t>odern </a:t>
            </a:r>
            <a:r>
              <a:rPr lang="en-US" sz="2000" dirty="0"/>
              <a:t>art. </a:t>
            </a:r>
            <a:endParaRPr lang="en-US" sz="2000" dirty="0" smtClean="0"/>
          </a:p>
          <a:p>
            <a:pPr marL="457200" indent="-457200" algn="l">
              <a:buFont typeface="Arial"/>
              <a:buChar char="•"/>
            </a:pPr>
            <a:r>
              <a:rPr lang="en-US" sz="2000" dirty="0" smtClean="0"/>
              <a:t>Promotes </a:t>
            </a:r>
            <a:r>
              <a:rPr lang="en-US" sz="2000" dirty="0"/>
              <a:t>radical social reforms.</a:t>
            </a:r>
            <a:endParaRPr lang="en-US" sz="2000" dirty="0">
              <a:latin typeface="Avenir  "/>
              <a:cs typeface="Avenir  "/>
            </a:endParaRPr>
          </a:p>
        </p:txBody>
      </p:sp>
    </p:spTree>
    <p:extLst>
      <p:ext uri="{BB962C8B-B14F-4D97-AF65-F5344CB8AC3E}">
        <p14:creationId xmlns:p14="http://schemas.microsoft.com/office/powerpoint/2010/main" val="767731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Clemenza-di-Tito_002_C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3926" y="860553"/>
            <a:ext cx="4828901" cy="3214237"/>
          </a:xfrm>
          <a:prstGeom prst="rect">
            <a:avLst/>
          </a:prstGeom>
        </p:spPr>
      </p:pic>
      <p:pic>
        <p:nvPicPr>
          <p:cNvPr id="4" name="Picture 3" descr="hunchback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146" y="909717"/>
            <a:ext cx="4751854" cy="316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845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938455" y="590921"/>
            <a:ext cx="7267683" cy="896559"/>
          </a:xfrm>
        </p:spPr>
        <p:txBody>
          <a:bodyPr>
            <a:normAutofit fontScale="90000"/>
          </a:bodyPr>
          <a:lstStyle/>
          <a:p>
            <a:r>
              <a:rPr lang="en-US" sz="6000" dirty="0" smtClean="0">
                <a:latin typeface="Avenir Black"/>
                <a:cs typeface="Avenir Black"/>
              </a:rPr>
              <a:t>DESIGN ELEMENTS</a:t>
            </a:r>
            <a:endParaRPr lang="en-US" sz="6000" dirty="0">
              <a:latin typeface="Avenir Black"/>
              <a:cs typeface="Avenir Black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1172381" y="2607266"/>
            <a:ext cx="7267683" cy="89655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buFont typeface="Arial"/>
              <a:buChar char="•"/>
            </a:pPr>
            <a:endParaRPr lang="en-US" sz="2000" dirty="0">
              <a:latin typeface="Avenir  "/>
              <a:cs typeface="Avenir  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172381" y="1738179"/>
            <a:ext cx="7267683" cy="2406704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buFont typeface="Arial"/>
              <a:buChar char="•"/>
            </a:pPr>
            <a:r>
              <a:rPr lang="en-US" sz="2000" b="1" dirty="0" smtClean="0"/>
              <a:t>Point - </a:t>
            </a:r>
            <a:r>
              <a:rPr lang="en-US" sz="2000" dirty="0"/>
              <a:t>simplest and most fundamental design element. The beginning and the end. it commands attention to the observer </a:t>
            </a:r>
          </a:p>
          <a:p>
            <a:pPr marL="457200" indent="-457200" algn="l">
              <a:buFont typeface="Arial"/>
              <a:buChar char="•"/>
            </a:pPr>
            <a:endParaRPr lang="en-US" sz="2000" b="1" dirty="0" smtClean="0"/>
          </a:p>
          <a:p>
            <a:pPr marL="457200" indent="-457200" algn="l">
              <a:buFont typeface="Arial"/>
              <a:buChar char="•"/>
            </a:pPr>
            <a:r>
              <a:rPr lang="en-US" sz="2000" b="1" dirty="0" smtClean="0">
                <a:latin typeface="Avenir  "/>
                <a:cs typeface="Avenir  "/>
              </a:rPr>
              <a:t>Line - </a:t>
            </a:r>
            <a:r>
              <a:rPr lang="en-US" sz="2000" dirty="0"/>
              <a:t>continuous mark produced by a moving point.</a:t>
            </a:r>
            <a:endParaRPr lang="en-US" sz="2000" b="1" dirty="0" smtClean="0">
              <a:latin typeface="Avenir  "/>
              <a:cs typeface="Avenir  "/>
            </a:endParaRPr>
          </a:p>
          <a:p>
            <a:pPr marL="457200" indent="-457200" algn="l">
              <a:buFont typeface="Arial"/>
              <a:buChar char="•"/>
            </a:pPr>
            <a:r>
              <a:rPr lang="en-US" sz="2000" b="1" dirty="0" smtClean="0">
                <a:latin typeface="Avenir  "/>
                <a:cs typeface="Avenir  "/>
              </a:rPr>
              <a:t>Shape –</a:t>
            </a:r>
            <a:r>
              <a:rPr lang="en-US" sz="2000" dirty="0" smtClean="0">
                <a:latin typeface="Avenir  "/>
                <a:cs typeface="Avenir  "/>
              </a:rPr>
              <a:t>composed of a line and a poin</a:t>
            </a:r>
            <a:r>
              <a:rPr lang="en-US" sz="2000" b="1" dirty="0" smtClean="0">
                <a:latin typeface="Avenir  "/>
                <a:cs typeface="Avenir  "/>
              </a:rPr>
              <a:t>t. </a:t>
            </a:r>
            <a:r>
              <a:rPr lang="en-US" sz="2000" dirty="0" smtClean="0">
                <a:latin typeface="Avenir  "/>
                <a:cs typeface="Avenir  "/>
              </a:rPr>
              <a:t>Organic and geometric</a:t>
            </a:r>
            <a:endParaRPr lang="en-US" sz="2000" b="1" dirty="0" smtClean="0">
              <a:latin typeface="Avenir  "/>
              <a:cs typeface="Avenir  "/>
            </a:endParaRPr>
          </a:p>
          <a:p>
            <a:pPr marL="457200" indent="-457200" algn="l">
              <a:buFont typeface="Arial"/>
              <a:buChar char="•"/>
            </a:pPr>
            <a:r>
              <a:rPr lang="en-US" sz="2000" b="1" dirty="0" smtClean="0">
                <a:latin typeface="Avenir  "/>
                <a:cs typeface="Avenir  "/>
              </a:rPr>
              <a:t>Mass - </a:t>
            </a:r>
            <a:r>
              <a:rPr lang="en-US" sz="2000" dirty="0"/>
              <a:t>occupies space in all directions.</a:t>
            </a:r>
            <a:endParaRPr lang="en-US" sz="2000" b="1" dirty="0" smtClean="0">
              <a:latin typeface="Avenir  "/>
              <a:cs typeface="Avenir  "/>
            </a:endParaRPr>
          </a:p>
          <a:p>
            <a:pPr marL="457200" indent="-457200" algn="l">
              <a:buFont typeface="Arial"/>
              <a:buChar char="•"/>
            </a:pPr>
            <a:r>
              <a:rPr lang="en-US" sz="2000" b="1" dirty="0" smtClean="0">
                <a:latin typeface="Avenir  "/>
                <a:cs typeface="Avenir  "/>
              </a:rPr>
              <a:t>Color – i</a:t>
            </a:r>
            <a:r>
              <a:rPr lang="en-US" sz="2000" dirty="0" smtClean="0">
                <a:latin typeface="Avenir  "/>
                <a:cs typeface="Avenir  "/>
              </a:rPr>
              <a:t>nvolves light variation</a:t>
            </a:r>
          </a:p>
          <a:p>
            <a:pPr marL="457200" indent="-457200" algn="l">
              <a:buFont typeface="Arial"/>
              <a:buChar char="•"/>
            </a:pPr>
            <a:r>
              <a:rPr lang="en-US" sz="2000" b="1" dirty="0" smtClean="0">
                <a:latin typeface="Avenir  "/>
                <a:cs typeface="Avenir  "/>
              </a:rPr>
              <a:t>Texture – </a:t>
            </a:r>
            <a:r>
              <a:rPr lang="en-US" sz="2000" dirty="0" smtClean="0">
                <a:latin typeface="Avenir  "/>
                <a:cs typeface="Avenir  "/>
              </a:rPr>
              <a:t>surface quality of an object</a:t>
            </a:r>
            <a:endParaRPr lang="en-US" sz="2000" b="1" dirty="0">
              <a:latin typeface="Avenir  "/>
              <a:cs typeface="Avenir  "/>
            </a:endParaRPr>
          </a:p>
        </p:txBody>
      </p:sp>
    </p:spTree>
    <p:extLst>
      <p:ext uri="{BB962C8B-B14F-4D97-AF65-F5344CB8AC3E}">
        <p14:creationId xmlns:p14="http://schemas.microsoft.com/office/powerpoint/2010/main" val="17848768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771154" y="1648151"/>
            <a:ext cx="5998531" cy="18487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en-US" sz="3200" dirty="0" smtClean="0">
                <a:latin typeface="Avenir Heavy"/>
                <a:cs typeface="Avenir Heavy"/>
              </a:rPr>
              <a:t>Over all look or feel of the production or setting.</a:t>
            </a: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en-US" sz="3200" dirty="0" smtClean="0">
                <a:latin typeface="Avenir Heavy"/>
                <a:cs typeface="Avenir Heavy"/>
              </a:rPr>
              <a:t>Body of the play.</a:t>
            </a:r>
            <a:endParaRPr lang="en-US" sz="3200" dirty="0">
              <a:latin typeface="Avenir Heavy"/>
              <a:cs typeface="Avenir Heavy"/>
            </a:endParaRPr>
          </a:p>
        </p:txBody>
      </p:sp>
    </p:spTree>
    <p:extLst>
      <p:ext uri="{BB962C8B-B14F-4D97-AF65-F5344CB8AC3E}">
        <p14:creationId xmlns:p14="http://schemas.microsoft.com/office/powerpoint/2010/main" val="608241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420" y="1566233"/>
            <a:ext cx="7770813" cy="1072403"/>
          </a:xfrm>
        </p:spPr>
        <p:txBody>
          <a:bodyPr/>
          <a:lstStyle/>
          <a:p>
            <a:r>
              <a:rPr lang="en-US" dirty="0" smtClean="0">
                <a:latin typeface="Avenir Black"/>
                <a:cs typeface="Avenir Black"/>
              </a:rPr>
              <a:t>ACTIVITY  2</a:t>
            </a:r>
            <a:endParaRPr lang="en-US" dirty="0">
              <a:latin typeface="Avenir Black"/>
              <a:cs typeface="Avenir Black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558" y="2498760"/>
            <a:ext cx="7770813" cy="3192767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latin typeface="Avenir Book"/>
                <a:cs typeface="Avenir Book"/>
              </a:rPr>
              <a:t>Gather any organic materials in 15 </a:t>
            </a:r>
            <a:r>
              <a:rPr lang="en-US" dirty="0" err="1" smtClean="0">
                <a:latin typeface="Avenir Book"/>
                <a:cs typeface="Avenir Book"/>
              </a:rPr>
              <a:t>mins</a:t>
            </a:r>
            <a:endParaRPr lang="en-US" dirty="0"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2859049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938455" y="590921"/>
            <a:ext cx="7267683" cy="896559"/>
          </a:xfrm>
        </p:spPr>
        <p:txBody>
          <a:bodyPr>
            <a:normAutofit fontScale="90000"/>
          </a:bodyPr>
          <a:lstStyle/>
          <a:p>
            <a:r>
              <a:rPr lang="en-US" sz="6000" dirty="0" smtClean="0">
                <a:latin typeface="Avenir Black"/>
                <a:cs typeface="Avenir Black"/>
              </a:rPr>
              <a:t>DESIGN PRINCIPLES</a:t>
            </a:r>
            <a:endParaRPr lang="en-US" sz="6000" dirty="0">
              <a:latin typeface="Avenir Black"/>
              <a:cs typeface="Avenir Black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1172381" y="2607266"/>
            <a:ext cx="7267683" cy="89655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buFont typeface="Arial"/>
              <a:buChar char="•"/>
            </a:pPr>
            <a:endParaRPr lang="en-US" sz="2000" dirty="0">
              <a:latin typeface="Avenir  "/>
              <a:cs typeface="Avenir  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876317" y="534827"/>
            <a:ext cx="7267683" cy="2406704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buFont typeface="Arial"/>
              <a:buChar char="•"/>
            </a:pPr>
            <a:r>
              <a:rPr lang="en-US" sz="2000" b="1" dirty="0" smtClean="0">
                <a:latin typeface="Avenir  "/>
                <a:cs typeface="Avenir  "/>
              </a:rPr>
              <a:t>Are inherent in every work of art.</a:t>
            </a:r>
            <a:endParaRPr lang="en-US" sz="2000" b="1" dirty="0">
              <a:latin typeface="Avenir  "/>
              <a:cs typeface="Avenir  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68614" y="2122581"/>
            <a:ext cx="728512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venir  "/>
                <a:cs typeface="Avenir  "/>
              </a:rPr>
              <a:t> </a:t>
            </a:r>
            <a:r>
              <a:rPr lang="en-US" b="1" dirty="0" smtClean="0">
                <a:latin typeface="Avenir  "/>
                <a:cs typeface="Avenir  "/>
              </a:rPr>
              <a:t>Balance</a:t>
            </a:r>
            <a:r>
              <a:rPr lang="en-US" dirty="0" smtClean="0">
                <a:latin typeface="Avenir  "/>
                <a:cs typeface="Avenir  "/>
              </a:rPr>
              <a:t> – equality. </a:t>
            </a:r>
            <a:endParaRPr lang="en-US" dirty="0">
              <a:latin typeface="Avenir  "/>
              <a:cs typeface="Avenir  "/>
            </a:endParaRP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latin typeface="Avenir  "/>
                <a:cs typeface="Avenir  "/>
              </a:rPr>
              <a:t>Asymmetrical 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latin typeface="Avenir  "/>
                <a:cs typeface="Avenir  "/>
              </a:rPr>
              <a:t>Symmetrical</a:t>
            </a:r>
          </a:p>
          <a:p>
            <a:pPr marL="285750" indent="-285750">
              <a:buFont typeface="Arial"/>
              <a:buChar char="•"/>
            </a:pPr>
            <a:r>
              <a:rPr lang="en-US" b="1" dirty="0" smtClean="0">
                <a:latin typeface="Avenir  "/>
                <a:cs typeface="Avenir  "/>
              </a:rPr>
              <a:t>Proportion</a:t>
            </a:r>
            <a:r>
              <a:rPr lang="en-US" dirty="0" smtClean="0">
                <a:latin typeface="Avenir  "/>
                <a:cs typeface="Avenir  "/>
              </a:rPr>
              <a:t> – typically based on human sized scale.</a:t>
            </a:r>
          </a:p>
          <a:p>
            <a:pPr marL="285750" indent="-285750">
              <a:buFont typeface="Arial"/>
              <a:buChar char="•"/>
            </a:pPr>
            <a:r>
              <a:rPr lang="en-US" b="1" dirty="0" smtClean="0">
                <a:latin typeface="Avenir  "/>
                <a:cs typeface="Avenir  "/>
              </a:rPr>
              <a:t>Rhythm</a:t>
            </a:r>
            <a:r>
              <a:rPr lang="en-US" dirty="0" smtClean="0">
                <a:latin typeface="Avenir  "/>
                <a:cs typeface="Avenir  "/>
              </a:rPr>
              <a:t> – A repetition on element that creates a sense of speed and movement.</a:t>
            </a:r>
          </a:p>
          <a:p>
            <a:pPr marL="285750" indent="-285750">
              <a:buFont typeface="Arial"/>
              <a:buChar char="•"/>
            </a:pPr>
            <a:r>
              <a:rPr lang="en-US" b="1" dirty="0" smtClean="0">
                <a:latin typeface="Avenir  "/>
                <a:cs typeface="Avenir  "/>
              </a:rPr>
              <a:t>Variation and Contrast </a:t>
            </a:r>
            <a:r>
              <a:rPr lang="en-US" dirty="0" smtClean="0">
                <a:latin typeface="Avenir  "/>
                <a:cs typeface="Avenir  "/>
              </a:rPr>
              <a:t>– Altering the </a:t>
            </a:r>
            <a:r>
              <a:rPr lang="en-US" dirty="0" err="1" smtClean="0">
                <a:latin typeface="Avenir  "/>
                <a:cs typeface="Avenir  "/>
              </a:rPr>
              <a:t>visula</a:t>
            </a:r>
            <a:r>
              <a:rPr lang="en-US" dirty="0" smtClean="0">
                <a:latin typeface="Avenir  "/>
                <a:cs typeface="Avenir  "/>
              </a:rPr>
              <a:t> status quo</a:t>
            </a:r>
          </a:p>
          <a:p>
            <a:pPr marL="285750" indent="-285750">
              <a:buFont typeface="Arial"/>
              <a:buChar char="•"/>
            </a:pPr>
            <a:r>
              <a:rPr lang="en-US" b="1" dirty="0" smtClean="0">
                <a:latin typeface="Avenir  "/>
                <a:cs typeface="Avenir  "/>
              </a:rPr>
              <a:t>Unity and Harmony </a:t>
            </a:r>
            <a:r>
              <a:rPr lang="en-US" dirty="0" smtClean="0">
                <a:latin typeface="Avenir  "/>
                <a:cs typeface="Avenir  "/>
              </a:rPr>
              <a:t>– the quality of oneness in the design</a:t>
            </a:r>
            <a:endParaRPr lang="en-US" dirty="0">
              <a:latin typeface="Avenir  "/>
              <a:cs typeface="Avenir  "/>
            </a:endParaRPr>
          </a:p>
        </p:txBody>
      </p:sp>
    </p:spTree>
    <p:extLst>
      <p:ext uri="{BB962C8B-B14F-4D97-AF65-F5344CB8AC3E}">
        <p14:creationId xmlns:p14="http://schemas.microsoft.com/office/powerpoint/2010/main" val="12069127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5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7 principles of desig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477" y="0"/>
            <a:ext cx="397452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845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Principles_Of_Design.png"/>
          <p:cNvPicPr>
            <a:picLocks noChangeAspect="1"/>
          </p:cNvPicPr>
          <p:nvPr/>
        </p:nvPicPr>
        <p:blipFill>
          <a:blip r:embed="rId2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903" y="90768"/>
            <a:ext cx="470971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845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219" y="1962558"/>
            <a:ext cx="7770813" cy="1072403"/>
          </a:xfrm>
        </p:spPr>
        <p:txBody>
          <a:bodyPr>
            <a:normAutofit/>
          </a:bodyPr>
          <a:lstStyle/>
          <a:p>
            <a:r>
              <a:rPr lang="en-US" sz="6000" dirty="0" smtClean="0">
                <a:latin typeface="Avenir Black"/>
                <a:cs typeface="Avenir Black"/>
              </a:rPr>
              <a:t>THEATER SPACES</a:t>
            </a:r>
            <a:endParaRPr lang="en-US" sz="6000" dirty="0">
              <a:latin typeface="Avenir Black"/>
              <a:cs typeface="Avenir Black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558" y="2498760"/>
            <a:ext cx="7770813" cy="3192767"/>
          </a:xfrm>
        </p:spPr>
        <p:txBody>
          <a:bodyPr/>
          <a:lstStyle/>
          <a:p>
            <a:pPr marL="0" indent="0">
              <a:buNone/>
            </a:pPr>
            <a:endParaRPr lang="en-US" dirty="0"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2445680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219" y="424939"/>
            <a:ext cx="7770813" cy="1072403"/>
          </a:xfrm>
        </p:spPr>
        <p:txBody>
          <a:bodyPr>
            <a:normAutofit/>
          </a:bodyPr>
          <a:lstStyle/>
          <a:p>
            <a:r>
              <a:rPr lang="en-US" sz="4400" dirty="0" smtClean="0">
                <a:latin typeface="Avenir Black"/>
                <a:cs typeface="Avenir Black"/>
              </a:rPr>
              <a:t>Proscenium theater</a:t>
            </a:r>
            <a:endParaRPr lang="en-US" sz="4400" dirty="0">
              <a:latin typeface="Avenir Black"/>
              <a:cs typeface="Avenir Black"/>
            </a:endParaRPr>
          </a:p>
        </p:txBody>
      </p:sp>
      <p:pic>
        <p:nvPicPr>
          <p:cNvPr id="4" name="Picture 3" descr="royal theat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536" y="1310491"/>
            <a:ext cx="3004746" cy="1784068"/>
          </a:xfrm>
          <a:prstGeom prst="rect">
            <a:avLst/>
          </a:prstGeom>
        </p:spPr>
      </p:pic>
      <p:pic>
        <p:nvPicPr>
          <p:cNvPr id="5" name="Picture 4" descr="Little theatre AT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536" y="3085372"/>
            <a:ext cx="3004746" cy="2011989"/>
          </a:xfrm>
          <a:prstGeom prst="rect">
            <a:avLst/>
          </a:prstGeom>
        </p:spPr>
      </p:pic>
      <p:pic>
        <p:nvPicPr>
          <p:cNvPr id="6" name="Picture 5" descr="Rock well 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9282" y="3082255"/>
            <a:ext cx="2239006" cy="2015106"/>
          </a:xfrm>
          <a:prstGeom prst="rect">
            <a:avLst/>
          </a:prstGeom>
        </p:spPr>
      </p:pic>
      <p:pic>
        <p:nvPicPr>
          <p:cNvPr id="8" name="Picture 7" descr="Proscenium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9282" y="1264352"/>
            <a:ext cx="2254665" cy="1856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057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direct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134" y="224474"/>
            <a:ext cx="4737100" cy="468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845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219" y="216909"/>
            <a:ext cx="7770813" cy="1072403"/>
          </a:xfrm>
        </p:spPr>
        <p:txBody>
          <a:bodyPr>
            <a:normAutofit/>
          </a:bodyPr>
          <a:lstStyle/>
          <a:p>
            <a:r>
              <a:rPr lang="en-US" sz="4400" dirty="0" smtClean="0">
                <a:latin typeface="Avenir Black"/>
                <a:cs typeface="Avenir Black"/>
              </a:rPr>
              <a:t>Thrust Theater</a:t>
            </a:r>
            <a:endParaRPr lang="en-US" sz="4400" dirty="0">
              <a:latin typeface="Avenir Black"/>
              <a:cs typeface="Avenir Black"/>
            </a:endParaRPr>
          </a:p>
        </p:txBody>
      </p:sp>
      <p:pic>
        <p:nvPicPr>
          <p:cNvPr id="3" name="Picture 2" descr="IMG_468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050" y="1175927"/>
            <a:ext cx="2904172" cy="1936114"/>
          </a:xfrm>
          <a:prstGeom prst="rect">
            <a:avLst/>
          </a:prstGeom>
        </p:spPr>
      </p:pic>
      <p:pic>
        <p:nvPicPr>
          <p:cNvPr id="4" name="Picture 3" descr="Pasant_Theatre_from_seat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924" y="3112040"/>
            <a:ext cx="2954298" cy="1964608"/>
          </a:xfrm>
          <a:prstGeom prst="rect">
            <a:avLst/>
          </a:prstGeom>
        </p:spPr>
      </p:pic>
      <p:pic>
        <p:nvPicPr>
          <p:cNvPr id="5" name="Picture 4" descr="the_octagon_photo_0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222" y="3112040"/>
            <a:ext cx="2824125" cy="1964608"/>
          </a:xfrm>
          <a:prstGeom prst="rect">
            <a:avLst/>
          </a:prstGeom>
        </p:spPr>
      </p:pic>
      <p:pic>
        <p:nvPicPr>
          <p:cNvPr id="6" name="Picture 5" descr="tumblr_lcyzlclp2z1qey0plo1_250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222" y="1217666"/>
            <a:ext cx="2754789" cy="1997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448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219" y="273651"/>
            <a:ext cx="7770813" cy="1072403"/>
          </a:xfrm>
        </p:spPr>
        <p:txBody>
          <a:bodyPr>
            <a:normAutofit/>
          </a:bodyPr>
          <a:lstStyle/>
          <a:p>
            <a:r>
              <a:rPr lang="en-US" sz="4400" dirty="0" smtClean="0">
                <a:latin typeface="Avenir Black"/>
                <a:cs typeface="Avenir Black"/>
              </a:rPr>
              <a:t>End Stage</a:t>
            </a:r>
            <a:endParaRPr lang="en-US" sz="4400" dirty="0">
              <a:latin typeface="Avenir Black"/>
              <a:cs typeface="Avenir Black"/>
            </a:endParaRPr>
          </a:p>
        </p:txBody>
      </p:sp>
      <p:pic>
        <p:nvPicPr>
          <p:cNvPr id="3" name="Picture 2" descr="1274820495_larg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378" y="1288806"/>
            <a:ext cx="3177720" cy="2147444"/>
          </a:xfrm>
          <a:prstGeom prst="rect">
            <a:avLst/>
          </a:prstGeom>
        </p:spPr>
      </p:pic>
      <p:pic>
        <p:nvPicPr>
          <p:cNvPr id="4" name="Picture 3" descr="Genexis Theater Singapor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378" y="2995361"/>
            <a:ext cx="3148149" cy="2006455"/>
          </a:xfrm>
          <a:prstGeom prst="rect">
            <a:avLst/>
          </a:prstGeom>
        </p:spPr>
      </p:pic>
      <p:pic>
        <p:nvPicPr>
          <p:cNvPr id="5" name="Picture 4" descr="Pleasance Edinburgh theater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527" y="2987466"/>
            <a:ext cx="3434465" cy="2014349"/>
          </a:xfrm>
          <a:prstGeom prst="rect">
            <a:avLst/>
          </a:prstGeom>
        </p:spPr>
      </p:pic>
      <p:pic>
        <p:nvPicPr>
          <p:cNvPr id="6" name="Picture 5" descr="endstage_big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527" y="1288806"/>
            <a:ext cx="2114454" cy="1915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448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219" y="424939"/>
            <a:ext cx="7770813" cy="1072403"/>
          </a:xfrm>
        </p:spPr>
        <p:txBody>
          <a:bodyPr>
            <a:normAutofit/>
          </a:bodyPr>
          <a:lstStyle/>
          <a:p>
            <a:r>
              <a:rPr lang="en-US" sz="4400" dirty="0" smtClean="0">
                <a:latin typeface="Avenir Black"/>
                <a:cs typeface="Avenir Black"/>
              </a:rPr>
              <a:t>Arena </a:t>
            </a:r>
            <a:endParaRPr lang="en-US" sz="4400" dirty="0">
              <a:latin typeface="Avenir Black"/>
              <a:cs typeface="Avenir Black"/>
            </a:endParaRPr>
          </a:p>
        </p:txBody>
      </p:sp>
      <p:pic>
        <p:nvPicPr>
          <p:cNvPr id="3" name="Picture 2" descr="Arena Stage the Mead Center for American Theater3_Carouse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346" y="1497342"/>
            <a:ext cx="4207457" cy="2825007"/>
          </a:xfrm>
          <a:prstGeom prst="rect">
            <a:avLst/>
          </a:prstGeom>
        </p:spPr>
      </p:pic>
      <p:pic>
        <p:nvPicPr>
          <p:cNvPr id="4" name="Picture 3" descr="Screen Shot 2016-07-23 at 4.16.36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409" y="1497342"/>
            <a:ext cx="3410496" cy="2875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985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900000">
            <a:off x="3416766" y="1818171"/>
            <a:ext cx="4658735" cy="380821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8000" dirty="0" smtClean="0">
                <a:latin typeface="Avenir Black"/>
                <a:cs typeface="Avenir Black"/>
              </a:rPr>
              <a:t>Designer</a:t>
            </a:r>
            <a:endParaRPr lang="en-US" sz="8000" dirty="0">
              <a:latin typeface="Avenir Black"/>
              <a:cs typeface="Avenir Black"/>
            </a:endParaRPr>
          </a:p>
        </p:txBody>
      </p:sp>
      <p:pic>
        <p:nvPicPr>
          <p:cNvPr id="5" name="Picture 4" descr="IMG_20131122_202910.jp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encilSketch pressure="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692">
            <a:off x="-2514804" y="1055509"/>
            <a:ext cx="5143500" cy="5143500"/>
          </a:xfrm>
          <a:prstGeom prst="rect">
            <a:avLst/>
          </a:prstGeom>
        </p:spPr>
      </p:pic>
      <p:pic>
        <p:nvPicPr>
          <p:cNvPr id="4" name="Picture 3" descr="Screen Shot 2016-07-22 at 11.38.51 PM.png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encilGrayscale pencilSize="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1003">
            <a:off x="-2759920" y="-944072"/>
            <a:ext cx="6139977" cy="364631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9390458" y="254041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2419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219" y="424939"/>
            <a:ext cx="7770813" cy="1072403"/>
          </a:xfrm>
        </p:spPr>
        <p:txBody>
          <a:bodyPr>
            <a:normAutofit fontScale="90000"/>
          </a:bodyPr>
          <a:lstStyle/>
          <a:p>
            <a:r>
              <a:rPr lang="en-US" sz="4400" dirty="0" smtClean="0">
                <a:latin typeface="Avenir Black"/>
                <a:cs typeface="Avenir Black"/>
              </a:rPr>
              <a:t>Flexible or Black box Theater</a:t>
            </a:r>
            <a:endParaRPr lang="en-US" sz="4400" dirty="0">
              <a:latin typeface="Avenir Black"/>
              <a:cs typeface="Avenir Black"/>
            </a:endParaRPr>
          </a:p>
        </p:txBody>
      </p:sp>
      <p:pic>
        <p:nvPicPr>
          <p:cNvPr id="3" name="Picture 2" descr="blackbox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188" y="1313496"/>
            <a:ext cx="2873755" cy="1906626"/>
          </a:xfrm>
          <a:prstGeom prst="rect">
            <a:avLst/>
          </a:prstGeom>
        </p:spPr>
      </p:pic>
      <p:pic>
        <p:nvPicPr>
          <p:cNvPr id="4" name="Picture 3" descr="iac-sd-black-box-a-diag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943" y="1313496"/>
            <a:ext cx="2034784" cy="1668523"/>
          </a:xfrm>
          <a:prstGeom prst="rect">
            <a:avLst/>
          </a:prstGeom>
        </p:spPr>
      </p:pic>
      <p:pic>
        <p:nvPicPr>
          <p:cNvPr id="5" name="Picture 4" descr="iac-sd-black-box-c-diag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943" y="2943277"/>
            <a:ext cx="2820107" cy="2016377"/>
          </a:xfrm>
          <a:prstGeom prst="rect">
            <a:avLst/>
          </a:prstGeom>
        </p:spPr>
      </p:pic>
      <p:pic>
        <p:nvPicPr>
          <p:cNvPr id="6" name="Picture 5" descr="54 2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188" y="3045015"/>
            <a:ext cx="2873755" cy="1914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985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CF18112014_00003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73" b="26307"/>
          <a:stretch/>
        </p:blipFill>
        <p:spPr>
          <a:xfrm rot="16200000">
            <a:off x="5766800" y="1766300"/>
            <a:ext cx="2934321" cy="3820080"/>
          </a:xfrm>
          <a:prstGeom prst="rect">
            <a:avLst/>
          </a:prstGeom>
        </p:spPr>
      </p:pic>
      <p:pic>
        <p:nvPicPr>
          <p:cNvPr id="6" name="Picture 5" descr="CCF01042015_0000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5035" y="-485036"/>
            <a:ext cx="2275467" cy="3245540"/>
          </a:xfrm>
          <a:prstGeom prst="rect">
            <a:avLst/>
          </a:prstGeom>
        </p:spPr>
      </p:pic>
      <p:pic>
        <p:nvPicPr>
          <p:cNvPr id="13" name="Picture 12" descr="CCF01042015_00009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75468"/>
            <a:ext cx="2023179" cy="2885696"/>
          </a:xfrm>
          <a:prstGeom prst="rect">
            <a:avLst/>
          </a:prstGeom>
        </p:spPr>
      </p:pic>
      <p:pic>
        <p:nvPicPr>
          <p:cNvPr id="14" name="Picture 13" descr="CCF01042015_00010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180" y="2275468"/>
            <a:ext cx="3300740" cy="2914522"/>
          </a:xfrm>
          <a:prstGeom prst="rect">
            <a:avLst/>
          </a:prstGeom>
        </p:spPr>
      </p:pic>
      <p:pic>
        <p:nvPicPr>
          <p:cNvPr id="16" name="Picture 15" descr="CCF01042015_00002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36784" y="-491245"/>
            <a:ext cx="2304594" cy="3287084"/>
          </a:xfrm>
          <a:prstGeom prst="rect">
            <a:avLst/>
          </a:prstGeom>
        </p:spPr>
      </p:pic>
      <p:pic>
        <p:nvPicPr>
          <p:cNvPr id="17" name="Picture 16" descr="CCF01042015_00003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58440" y="-528213"/>
            <a:ext cx="2256416" cy="321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91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et design 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418" y="518110"/>
            <a:ext cx="4766721" cy="2063265"/>
          </a:xfrm>
          <a:prstGeom prst="rect">
            <a:avLst/>
          </a:prstGeom>
        </p:spPr>
      </p:pic>
      <p:pic>
        <p:nvPicPr>
          <p:cNvPr id="4" name="Picture 3" descr="Set design 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8243" y="2811883"/>
            <a:ext cx="4662709" cy="2018244"/>
          </a:xfrm>
          <a:prstGeom prst="rect">
            <a:avLst/>
          </a:prstGeom>
        </p:spPr>
      </p:pic>
      <p:pic>
        <p:nvPicPr>
          <p:cNvPr id="7" name="Picture 6" descr="Set design 3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287" y="518113"/>
            <a:ext cx="4766713" cy="2063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925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u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4180" y="539815"/>
            <a:ext cx="5530679" cy="2399876"/>
          </a:xfrm>
          <a:prstGeom prst="rect">
            <a:avLst/>
          </a:prstGeom>
        </p:spPr>
      </p:pic>
      <p:pic>
        <p:nvPicPr>
          <p:cNvPr id="5" name="Picture 4" descr="Lur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794" y="835662"/>
            <a:ext cx="4964427" cy="2154168"/>
          </a:xfrm>
          <a:prstGeom prst="rect">
            <a:avLst/>
          </a:prstGeom>
        </p:spPr>
      </p:pic>
      <p:pic>
        <p:nvPicPr>
          <p:cNvPr id="6" name="Picture 5" descr="Virtuou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498" y="2438974"/>
            <a:ext cx="5346880" cy="2320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54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150409_222648_LLS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" r="6685" b="11941"/>
          <a:stretch/>
        </p:blipFill>
        <p:spPr>
          <a:xfrm>
            <a:off x="0" y="0"/>
            <a:ext cx="3726107" cy="2797871"/>
          </a:xfrm>
          <a:prstGeom prst="rect">
            <a:avLst/>
          </a:prstGeom>
        </p:spPr>
      </p:pic>
      <p:pic>
        <p:nvPicPr>
          <p:cNvPr id="7" name="Picture 6" descr="20150409_225209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6" t="18890" r="10240" b="10539"/>
          <a:stretch/>
        </p:blipFill>
        <p:spPr>
          <a:xfrm>
            <a:off x="4795483" y="0"/>
            <a:ext cx="4511430" cy="2794951"/>
          </a:xfrm>
          <a:prstGeom prst="rect">
            <a:avLst/>
          </a:prstGeom>
        </p:spPr>
      </p:pic>
      <p:pic>
        <p:nvPicPr>
          <p:cNvPr id="3" name="Picture 2" descr="20150409_223313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4456" y="2345942"/>
            <a:ext cx="3730077" cy="2797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387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219" y="2296822"/>
            <a:ext cx="7770813" cy="1072403"/>
          </a:xfrm>
        </p:spPr>
        <p:txBody>
          <a:bodyPr>
            <a:normAutofit fontScale="90000"/>
          </a:bodyPr>
          <a:lstStyle/>
          <a:p>
            <a:r>
              <a:rPr lang="en-US" sz="4400" dirty="0" smtClean="0">
                <a:latin typeface="Avenir Black"/>
                <a:cs typeface="Avenir Black"/>
              </a:rPr>
              <a:t>Set</a:t>
            </a:r>
            <a:br>
              <a:rPr lang="en-US" sz="4400" dirty="0" smtClean="0">
                <a:latin typeface="Avenir Black"/>
                <a:cs typeface="Avenir Black"/>
              </a:rPr>
            </a:br>
            <a:r>
              <a:rPr lang="en-US" sz="4400" dirty="0" smtClean="0">
                <a:latin typeface="Avenir Black"/>
                <a:cs typeface="Avenir Black"/>
              </a:rPr>
              <a:t>Props</a:t>
            </a:r>
            <a:br>
              <a:rPr lang="en-US" sz="4400" dirty="0" smtClean="0">
                <a:latin typeface="Avenir Black"/>
                <a:cs typeface="Avenir Black"/>
              </a:rPr>
            </a:br>
            <a:r>
              <a:rPr lang="en-US" sz="4400" dirty="0" smtClean="0">
                <a:latin typeface="Avenir Black"/>
                <a:cs typeface="Avenir Black"/>
              </a:rPr>
              <a:t>Lights</a:t>
            </a:r>
            <a:br>
              <a:rPr lang="en-US" sz="4400" dirty="0" smtClean="0">
                <a:latin typeface="Avenir Black"/>
                <a:cs typeface="Avenir Black"/>
              </a:rPr>
            </a:br>
            <a:r>
              <a:rPr lang="en-US" sz="4400" dirty="0" smtClean="0">
                <a:latin typeface="Avenir Black"/>
                <a:cs typeface="Avenir Black"/>
              </a:rPr>
              <a:t>Sounds</a:t>
            </a:r>
            <a:br>
              <a:rPr lang="en-US" sz="4400" dirty="0" smtClean="0">
                <a:latin typeface="Avenir Black"/>
                <a:cs typeface="Avenir Black"/>
              </a:rPr>
            </a:br>
            <a:r>
              <a:rPr lang="en-US" sz="4400" dirty="0" smtClean="0">
                <a:latin typeface="Avenir Black"/>
                <a:cs typeface="Avenir Black"/>
              </a:rPr>
              <a:t>Costume</a:t>
            </a:r>
            <a:br>
              <a:rPr lang="en-US" sz="4400" dirty="0" smtClean="0">
                <a:latin typeface="Avenir Black"/>
                <a:cs typeface="Avenir Black"/>
              </a:rPr>
            </a:br>
            <a:r>
              <a:rPr lang="en-US" sz="4400" dirty="0" smtClean="0">
                <a:latin typeface="Avenir Black"/>
                <a:cs typeface="Avenir Black"/>
              </a:rPr>
              <a:t>Graphic </a:t>
            </a:r>
            <a:br>
              <a:rPr lang="en-US" sz="4400" dirty="0" smtClean="0">
                <a:latin typeface="Avenir Black"/>
                <a:cs typeface="Avenir Black"/>
              </a:rPr>
            </a:br>
            <a:endParaRPr lang="en-US" sz="4400" dirty="0">
              <a:latin typeface="Avenir Black"/>
              <a:cs typeface="Avenir Black"/>
            </a:endParaRPr>
          </a:p>
        </p:txBody>
      </p:sp>
    </p:spTree>
    <p:extLst>
      <p:ext uri="{BB962C8B-B14F-4D97-AF65-F5344CB8AC3E}">
        <p14:creationId xmlns:p14="http://schemas.microsoft.com/office/powerpoint/2010/main" val="2527985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219" y="1440353"/>
            <a:ext cx="7770813" cy="1072403"/>
          </a:xfrm>
        </p:spPr>
        <p:txBody>
          <a:bodyPr>
            <a:normAutofit/>
          </a:bodyPr>
          <a:lstStyle/>
          <a:p>
            <a:r>
              <a:rPr lang="en-US" sz="4400" dirty="0" smtClean="0">
                <a:latin typeface="Avenir Black"/>
                <a:cs typeface="Avenir Black"/>
              </a:rPr>
              <a:t>UNIFIED DESIGNS</a:t>
            </a:r>
            <a:endParaRPr lang="en-US" sz="4400" dirty="0">
              <a:latin typeface="Avenir Black"/>
              <a:cs typeface="Avenir Black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72678" y="2328090"/>
            <a:ext cx="45114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venir  "/>
                <a:cs typeface="Avenir  "/>
              </a:rPr>
              <a:t>To tell the story in the most accurate  way</a:t>
            </a:r>
            <a:endParaRPr lang="en-US" dirty="0">
              <a:latin typeface="Avenir  "/>
              <a:cs typeface="Avenir  "/>
            </a:endParaRPr>
          </a:p>
        </p:txBody>
      </p:sp>
    </p:spTree>
    <p:extLst>
      <p:ext uri="{BB962C8B-B14F-4D97-AF65-F5344CB8AC3E}">
        <p14:creationId xmlns:p14="http://schemas.microsoft.com/office/powerpoint/2010/main" val="2527985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219" y="1440353"/>
            <a:ext cx="7770813" cy="1072403"/>
          </a:xfrm>
        </p:spPr>
        <p:txBody>
          <a:bodyPr>
            <a:normAutofit/>
          </a:bodyPr>
          <a:lstStyle/>
          <a:p>
            <a:r>
              <a:rPr lang="en-US" sz="4400" dirty="0" smtClean="0">
                <a:latin typeface="Avenir Black"/>
                <a:cs typeface="Avenir Black"/>
              </a:rPr>
              <a:t>UNIFIED DESIGNS</a:t>
            </a:r>
            <a:endParaRPr lang="en-US" sz="4400" dirty="0">
              <a:latin typeface="Avenir Black"/>
              <a:cs typeface="Avenir Black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72678" y="2328090"/>
            <a:ext cx="451143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Avenir  "/>
                <a:cs typeface="Avenir  "/>
              </a:rPr>
              <a:t>Creating Design Unity, when the design is unified the key elements have a sense of belonging together, a quality of oneness. Equal effort. Communication throughout the production.</a:t>
            </a:r>
            <a:endParaRPr lang="en-US" dirty="0">
              <a:latin typeface="Avenir  "/>
              <a:cs typeface="Avenir  "/>
            </a:endParaRPr>
          </a:p>
        </p:txBody>
      </p:sp>
    </p:spTree>
    <p:extLst>
      <p:ext uri="{BB962C8B-B14F-4D97-AF65-F5344CB8AC3E}">
        <p14:creationId xmlns:p14="http://schemas.microsoft.com/office/powerpoint/2010/main" val="558325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420" y="1566233"/>
            <a:ext cx="7770813" cy="1072403"/>
          </a:xfrm>
        </p:spPr>
        <p:txBody>
          <a:bodyPr/>
          <a:lstStyle/>
          <a:p>
            <a:r>
              <a:rPr lang="en-US" dirty="0" smtClean="0">
                <a:latin typeface="Avenir Black"/>
                <a:cs typeface="Avenir Black"/>
              </a:rPr>
              <a:t>ACTIVITY  3</a:t>
            </a:r>
            <a:endParaRPr lang="en-US" dirty="0">
              <a:latin typeface="Avenir Black"/>
              <a:cs typeface="Avenir Black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8860" y="2498760"/>
            <a:ext cx="7770813" cy="3192767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latin typeface="Avenir Book"/>
                <a:cs typeface="Avenir Book"/>
              </a:rPr>
              <a:t>Clay game</a:t>
            </a:r>
            <a:endParaRPr lang="en-US" dirty="0"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304576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420" y="338600"/>
            <a:ext cx="7770813" cy="1072403"/>
          </a:xfrm>
        </p:spPr>
        <p:txBody>
          <a:bodyPr/>
          <a:lstStyle/>
          <a:p>
            <a:r>
              <a:rPr lang="en-US" dirty="0" smtClean="0">
                <a:latin typeface="Avenir Black"/>
                <a:cs typeface="Avenir Black"/>
              </a:rPr>
              <a:t>DESIGN ETIQUETTE</a:t>
            </a:r>
            <a:endParaRPr lang="en-US" dirty="0">
              <a:latin typeface="Avenir Black"/>
              <a:cs typeface="Avenir Black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2045" y="1411003"/>
            <a:ext cx="4926105" cy="3192767"/>
          </a:xfrm>
        </p:spPr>
        <p:txBody>
          <a:bodyPr>
            <a:normAutofit fontScale="70000" lnSpcReduction="20000"/>
          </a:bodyPr>
          <a:lstStyle/>
          <a:p>
            <a:pPr>
              <a:buFont typeface="Arial"/>
              <a:buChar char="•"/>
            </a:pPr>
            <a:r>
              <a:rPr lang="en-US" dirty="0" smtClean="0">
                <a:latin typeface="Avenir Book"/>
                <a:cs typeface="Avenir Book"/>
              </a:rPr>
              <a:t>Audience POV</a:t>
            </a:r>
          </a:p>
          <a:p>
            <a:pPr>
              <a:buFont typeface="Arial"/>
              <a:buChar char="•"/>
            </a:pPr>
            <a:r>
              <a:rPr lang="en-US" dirty="0" smtClean="0">
                <a:latin typeface="Avenir Book"/>
                <a:cs typeface="Avenir Book"/>
              </a:rPr>
              <a:t>Must note: FOH, Collaterals, Branding and promotions</a:t>
            </a:r>
          </a:p>
          <a:p>
            <a:pPr>
              <a:buFont typeface="Arial"/>
              <a:buChar char="•"/>
            </a:pPr>
            <a:r>
              <a:rPr lang="en-US" dirty="0" smtClean="0">
                <a:latin typeface="Avenir Book"/>
                <a:cs typeface="Avenir Book"/>
              </a:rPr>
              <a:t>Avoid white floor and pure white costume </a:t>
            </a:r>
          </a:p>
          <a:p>
            <a:pPr>
              <a:buFont typeface="Arial"/>
              <a:buChar char="•"/>
            </a:pPr>
            <a:r>
              <a:rPr lang="en-US" dirty="0" smtClean="0">
                <a:latin typeface="Avenir Book"/>
                <a:cs typeface="Avenir Book"/>
              </a:rPr>
              <a:t>Avoid using </a:t>
            </a:r>
            <a:r>
              <a:rPr lang="en-US" dirty="0" err="1" smtClean="0">
                <a:latin typeface="Avenir Book"/>
                <a:cs typeface="Avenir Book"/>
              </a:rPr>
              <a:t>formica</a:t>
            </a:r>
            <a:r>
              <a:rPr lang="en-US" dirty="0" smtClean="0">
                <a:latin typeface="Avenir Book"/>
                <a:cs typeface="Avenir Book"/>
              </a:rPr>
              <a:t> or glossy paint</a:t>
            </a:r>
          </a:p>
          <a:p>
            <a:pPr>
              <a:buFont typeface="Arial"/>
              <a:buChar char="•"/>
            </a:pPr>
            <a:r>
              <a:rPr lang="en-US" dirty="0" smtClean="0">
                <a:latin typeface="Avenir Book"/>
                <a:cs typeface="Avenir Book"/>
              </a:rPr>
              <a:t>Safety</a:t>
            </a:r>
          </a:p>
          <a:p>
            <a:pPr>
              <a:buFont typeface="Arial"/>
              <a:buChar char="•"/>
            </a:pPr>
            <a:r>
              <a:rPr lang="en-US" dirty="0" smtClean="0">
                <a:latin typeface="Avenir Book"/>
                <a:cs typeface="Avenir Book"/>
              </a:rPr>
              <a:t>Always have a back up on everything</a:t>
            </a:r>
          </a:p>
          <a:p>
            <a:pPr>
              <a:buFont typeface="Arial"/>
              <a:buChar char="•"/>
            </a:pPr>
            <a:r>
              <a:rPr lang="en-US" dirty="0" smtClean="0">
                <a:latin typeface="Avenir Book"/>
                <a:cs typeface="Avenir Book"/>
              </a:rPr>
              <a:t>Must note entrance and exit</a:t>
            </a:r>
          </a:p>
          <a:p>
            <a:pPr>
              <a:buFont typeface="Arial"/>
              <a:buChar char="•"/>
            </a:pPr>
            <a:endParaRPr lang="en-US" dirty="0" smtClean="0"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304576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latin typeface="Avenir Heavy"/>
                <a:cs typeface="Avenir Heavy"/>
              </a:rPr>
              <a:t>Head designer</a:t>
            </a:r>
            <a:r>
              <a:rPr lang="en-US" sz="2800" dirty="0">
                <a:latin typeface="Avenir Heavy"/>
                <a:cs typeface="Avenir Heavy"/>
              </a:rPr>
              <a:t> </a:t>
            </a:r>
            <a:r>
              <a:rPr lang="en-US" sz="2800" dirty="0" smtClean="0">
                <a:latin typeface="Avenir Heavy"/>
                <a:cs typeface="Avenir Heavy"/>
              </a:rPr>
              <a:t>who works hand in hand mainly with the director, technical director, production manager and key aspects heads and designer.</a:t>
            </a:r>
          </a:p>
        </p:txBody>
      </p:sp>
    </p:spTree>
    <p:extLst>
      <p:ext uri="{BB962C8B-B14F-4D97-AF65-F5344CB8AC3E}">
        <p14:creationId xmlns:p14="http://schemas.microsoft.com/office/powerpoint/2010/main" val="2793452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420" y="338600"/>
            <a:ext cx="7770813" cy="1072403"/>
          </a:xfrm>
        </p:spPr>
        <p:txBody>
          <a:bodyPr/>
          <a:lstStyle/>
          <a:p>
            <a:r>
              <a:rPr lang="en-US" dirty="0" smtClean="0">
                <a:latin typeface="Avenir Black"/>
                <a:cs typeface="Avenir Black"/>
              </a:rPr>
              <a:t>DESIGN ETIQUETTE</a:t>
            </a:r>
            <a:endParaRPr lang="en-US" dirty="0">
              <a:latin typeface="Avenir Black"/>
              <a:cs typeface="Avenir Black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2045" y="1401380"/>
            <a:ext cx="4926105" cy="3192767"/>
          </a:xfrm>
        </p:spPr>
        <p:txBody>
          <a:bodyPr>
            <a:normAutofit fontScale="92500" lnSpcReduction="20000"/>
          </a:bodyPr>
          <a:lstStyle/>
          <a:p>
            <a:pPr>
              <a:buFont typeface="Arial"/>
              <a:buChar char="•"/>
            </a:pPr>
            <a:r>
              <a:rPr lang="en-US" dirty="0" smtClean="0">
                <a:latin typeface="Avenir Book"/>
                <a:cs typeface="Avenir Book"/>
              </a:rPr>
              <a:t>Be loyal to the concept.</a:t>
            </a:r>
          </a:p>
          <a:p>
            <a:pPr>
              <a:buFont typeface="Arial"/>
              <a:buChar char="•"/>
            </a:pPr>
            <a:r>
              <a:rPr lang="en-US" dirty="0" smtClean="0">
                <a:latin typeface="Avenir Book"/>
                <a:cs typeface="Avenir Book"/>
              </a:rPr>
              <a:t>Use theater make up</a:t>
            </a:r>
          </a:p>
          <a:p>
            <a:pPr>
              <a:buFont typeface="Arial"/>
              <a:buChar char="•"/>
            </a:pPr>
            <a:r>
              <a:rPr lang="en-US" dirty="0" smtClean="0">
                <a:latin typeface="Avenir Book"/>
                <a:cs typeface="Avenir Book"/>
              </a:rPr>
              <a:t>Darker colors</a:t>
            </a:r>
          </a:p>
          <a:p>
            <a:pPr>
              <a:buFont typeface="Arial"/>
              <a:buChar char="•"/>
            </a:pPr>
            <a:r>
              <a:rPr lang="en-US" dirty="0" smtClean="0">
                <a:latin typeface="Avenir Book"/>
                <a:cs typeface="Avenir Book"/>
              </a:rPr>
              <a:t>Visual composition</a:t>
            </a:r>
          </a:p>
          <a:p>
            <a:pPr>
              <a:buFont typeface="Arial"/>
              <a:buChar char="•"/>
            </a:pPr>
            <a:r>
              <a:rPr lang="en-US" dirty="0" smtClean="0">
                <a:latin typeface="Avenir Book"/>
                <a:cs typeface="Avenir Book"/>
              </a:rPr>
              <a:t>Positive and negative space</a:t>
            </a:r>
          </a:p>
          <a:p>
            <a:pPr>
              <a:buFont typeface="Arial"/>
              <a:buChar char="•"/>
            </a:pPr>
            <a:r>
              <a:rPr lang="en-US" dirty="0" smtClean="0">
                <a:latin typeface="Avenir Book"/>
                <a:cs typeface="Avenir Book"/>
              </a:rPr>
              <a:t>Less is More – a little bit goes a long way</a:t>
            </a:r>
          </a:p>
          <a:p>
            <a:pPr>
              <a:buFont typeface="Arial"/>
              <a:buChar char="•"/>
            </a:pPr>
            <a:endParaRPr lang="en-US" dirty="0" smtClean="0"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4062048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Screen Shot 2016-07-20 at 11.20.5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805" y="0"/>
            <a:ext cx="382892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845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092" y="1307968"/>
            <a:ext cx="7770813" cy="1072403"/>
          </a:xfrm>
        </p:spPr>
        <p:txBody>
          <a:bodyPr>
            <a:noAutofit/>
          </a:bodyPr>
          <a:lstStyle/>
          <a:p>
            <a:r>
              <a:rPr lang="en-US" sz="6600" dirty="0" smtClean="0">
                <a:latin typeface="Avenir Black"/>
                <a:cs typeface="Avenir Black"/>
              </a:rPr>
              <a:t>WRAP UP</a:t>
            </a:r>
            <a:endParaRPr lang="en-US" sz="6600" dirty="0">
              <a:latin typeface="Avenir Black"/>
              <a:cs typeface="Avenir Black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774426" y="2676493"/>
            <a:ext cx="7770813" cy="3192767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>
                <a:latin typeface="Avenir  "/>
                <a:cs typeface="Avenir  "/>
              </a:rPr>
              <a:t>DESIGN RECONCILIATION</a:t>
            </a:r>
            <a:endParaRPr lang="en-US" b="1" dirty="0">
              <a:latin typeface="Avenir  "/>
              <a:cs typeface="Avenir  "/>
            </a:endParaRPr>
          </a:p>
        </p:txBody>
      </p:sp>
    </p:spTree>
    <p:extLst>
      <p:ext uri="{BB962C8B-B14F-4D97-AF65-F5344CB8AC3E}">
        <p14:creationId xmlns:p14="http://schemas.microsoft.com/office/powerpoint/2010/main" val="4062048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73948" y="2121765"/>
            <a:ext cx="5998531" cy="6668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200" dirty="0" smtClean="0">
                <a:latin typeface="Avenir Heavy"/>
                <a:cs typeface="Avenir Heavy"/>
              </a:rPr>
              <a:t>TELL THE STORY.</a:t>
            </a:r>
            <a:endParaRPr lang="en-US" sz="3200" dirty="0">
              <a:latin typeface="Avenir Heavy"/>
              <a:cs typeface="Avenir Heavy"/>
            </a:endParaRPr>
          </a:p>
        </p:txBody>
      </p:sp>
    </p:spTree>
    <p:extLst>
      <p:ext uri="{BB962C8B-B14F-4D97-AF65-F5344CB8AC3E}">
        <p14:creationId xmlns:p14="http://schemas.microsoft.com/office/powerpoint/2010/main" val="3760820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95" y="312589"/>
            <a:ext cx="7770813" cy="1072403"/>
          </a:xfrm>
        </p:spPr>
        <p:txBody>
          <a:bodyPr/>
          <a:lstStyle/>
          <a:p>
            <a:r>
              <a:rPr lang="en-US" dirty="0" smtClean="0">
                <a:latin typeface="Avenir Black"/>
                <a:cs typeface="Avenir Black"/>
              </a:rPr>
              <a:t>MUSTS.</a:t>
            </a:r>
            <a:endParaRPr lang="en-US" dirty="0">
              <a:latin typeface="Avenir Black"/>
              <a:cs typeface="Avenir Black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6310" y="1366373"/>
            <a:ext cx="2806380" cy="3192767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Love art</a:t>
            </a:r>
          </a:p>
          <a:p>
            <a:r>
              <a:rPr lang="en-US" dirty="0" smtClean="0"/>
              <a:t>Be Creative</a:t>
            </a:r>
          </a:p>
          <a:p>
            <a:r>
              <a:rPr lang="en-US" dirty="0" smtClean="0"/>
              <a:t>Flexible</a:t>
            </a:r>
          </a:p>
          <a:p>
            <a:r>
              <a:rPr lang="en-US" dirty="0" smtClean="0"/>
              <a:t>Prepared</a:t>
            </a:r>
          </a:p>
          <a:p>
            <a:r>
              <a:rPr lang="en-US" dirty="0" smtClean="0"/>
              <a:t>A keen observer</a:t>
            </a:r>
          </a:p>
          <a:p>
            <a:r>
              <a:rPr lang="en-US" dirty="0" smtClean="0"/>
              <a:t>Know measurements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082128" y="1384992"/>
            <a:ext cx="2806380" cy="319276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Tx/>
              <a:buBlip>
                <a:blip r:embed="rId2"/>
              </a:buBlip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FontTx/>
              <a:buBlip>
                <a:blip r:embed="rId2"/>
              </a:buBlip>
              <a:defRPr sz="20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FontTx/>
              <a:buBlip>
                <a:blip r:embed="rId2"/>
              </a:buBlip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FontTx/>
              <a:buBlip>
                <a:blip r:embed="rId2"/>
              </a:buBlip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FontTx/>
              <a:buBlip>
                <a:blip r:embed="rId2"/>
              </a:buBlip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55813" indent="-33655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lang="en-US" sz="1800" kern="1200" dirty="0" smtClean="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2398713" indent="-33655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lang="en-US" sz="1800" kern="1200" dirty="0" smtClean="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43200" indent="-33655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lang="en-US" sz="1800" kern="1200" dirty="0" smtClean="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3087688" indent="-33655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lang="en-US" sz="1800" kern="1200" dirty="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Think out of the box</a:t>
            </a:r>
          </a:p>
          <a:p>
            <a:r>
              <a:rPr lang="en-US" dirty="0" smtClean="0"/>
              <a:t>Keep the design in unison</a:t>
            </a:r>
          </a:p>
          <a:p>
            <a:r>
              <a:rPr lang="en-US" dirty="0" smtClean="0"/>
              <a:t>Have a self affirmation</a:t>
            </a:r>
          </a:p>
          <a:p>
            <a:r>
              <a:rPr lang="en-US" dirty="0" smtClean="0"/>
              <a:t>Concern the whole</a:t>
            </a:r>
          </a:p>
          <a:p>
            <a:r>
              <a:rPr lang="en-US" dirty="0" smtClean="0"/>
              <a:t>A listener</a:t>
            </a:r>
          </a:p>
          <a:p>
            <a:pPr marL="0" indent="0">
              <a:buFontTx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8327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Kilter">
  <a:themeElements>
    <a:clrScheme name="Folio">
      <a:dk1>
        <a:sysClr val="windowText" lastClr="000000"/>
      </a:dk1>
      <a:lt1>
        <a:sysClr val="window" lastClr="FFFFFF"/>
      </a:lt1>
      <a:dk2>
        <a:srgbClr val="2D2F2B"/>
      </a:dk2>
      <a:lt2>
        <a:srgbClr val="DEDED7"/>
      </a:lt2>
      <a:accent1>
        <a:srgbClr val="294171"/>
      </a:accent1>
      <a:accent2>
        <a:srgbClr val="748CBC"/>
      </a:accent2>
      <a:accent3>
        <a:srgbClr val="8E887C"/>
      </a:accent3>
      <a:accent4>
        <a:srgbClr val="834736"/>
      </a:accent4>
      <a:accent5>
        <a:srgbClr val="5A1705"/>
      </a:accent5>
      <a:accent6>
        <a:srgbClr val="A0A16A"/>
      </a:accent6>
      <a:hlink>
        <a:srgbClr val="74B6BC"/>
      </a:hlink>
      <a:folHlink>
        <a:srgbClr val="7F95A4"/>
      </a:folHlink>
    </a:clrScheme>
    <a:fontScheme name="Kilter">
      <a:majorFont>
        <a:latin typeface="Rockwell"/>
        <a:ea typeface=""/>
        <a:cs typeface=""/>
        <a:font script="Grek" typeface="Cambria"/>
        <a:font script="Cyrl" typeface="Cambria"/>
        <a:font script="Jpan" typeface="ＭＳ 明朝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ＭＳ 明朝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Kilter">
      <a:fillStyleLst>
        <a:solidFill>
          <a:schemeClr val="phClr"/>
        </a:solidFill>
        <a:gradFill rotWithShape="1">
          <a:gsLst>
            <a:gs pos="0">
              <a:schemeClr val="phClr">
                <a:tint val="14000"/>
                <a:satMod val="180000"/>
                <a:lumMod val="100000"/>
              </a:schemeClr>
            </a:gs>
            <a:gs pos="42000">
              <a:schemeClr val="phClr">
                <a:tint val="40000"/>
                <a:satMod val="160000"/>
                <a:lumMod val="94000"/>
              </a:schemeClr>
            </a:gs>
            <a:gs pos="100000">
              <a:schemeClr val="phClr">
                <a:tint val="94000"/>
                <a:satMod val="140000"/>
              </a:schemeClr>
            </a:gs>
          </a:gsLst>
          <a:lin ang="5160000" scaled="1"/>
        </a:gradFill>
        <a:gradFill rotWithShape="1">
          <a:gsLst>
            <a:gs pos="38000">
              <a:schemeClr val="phClr">
                <a:satMod val="120000"/>
              </a:schemeClr>
            </a:gs>
            <a:gs pos="100000">
              <a:schemeClr val="phClr">
                <a:shade val="60000"/>
                <a:satMod val="180000"/>
                <a:lumMod val="70000"/>
              </a:schemeClr>
            </a:gs>
          </a:gsLst>
          <a:lin ang="4680000" scaled="0"/>
        </a:gradFill>
      </a:fillStyleLst>
      <a:lnStyleLst>
        <a:ln w="12700" cap="flat" cmpd="sng" algn="ctr">
          <a:solidFill>
            <a:schemeClr val="phClr">
              <a:shade val="50000"/>
            </a:schemeClr>
          </a:solidFill>
          <a:prstDash val="solid"/>
        </a:ln>
        <a:ln w="2540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76200" dist="25400" dir="5400000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152400" h="63500" prst="softRound"/>
          </a:sp3d>
        </a:effectStyle>
        <a:effectStyle>
          <a:effectLst>
            <a:outerShdw blurRad="107950" dist="12700" dir="5040000" rotWithShape="0">
              <a:srgbClr val="000000">
                <a:alpha val="5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9800000"/>
            </a:lightRig>
          </a:scene3d>
          <a:sp3d prstMaterial="plastic">
            <a:bevelT h="63500" prst="softRound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  <a:satMod val="140000"/>
                <a:lumMod val="120000"/>
              </a:schemeClr>
            </a:gs>
            <a:gs pos="100000">
              <a:schemeClr val="phClr">
                <a:tint val="95000"/>
                <a:shade val="70000"/>
                <a:satMod val="180000"/>
                <a:lumMod val="82000"/>
              </a:schemeClr>
            </a:gs>
          </a:gsLst>
          <a:path path="circle">
            <a:fillToRect l="25000" t="25000" r="25000" b="25000"/>
          </a:path>
        </a:gradFill>
        <a:gradFill rotWithShape="1">
          <a:gsLst>
            <a:gs pos="0">
              <a:schemeClr val="phClr">
                <a:tint val="94000"/>
                <a:satMod val="140000"/>
                <a:lumMod val="120000"/>
              </a:schemeClr>
            </a:gs>
            <a:gs pos="100000">
              <a:schemeClr val="phClr">
                <a:tint val="97000"/>
                <a:shade val="70000"/>
                <a:satMod val="190000"/>
                <a:lumMod val="72000"/>
              </a:schemeClr>
            </a:gs>
          </a:gsLst>
          <a:path path="circle">
            <a:fillToRect l="50000" t="50000" r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tory">
  <a:themeElements>
    <a:clrScheme name="Story">
      <a:dk1>
        <a:sysClr val="windowText" lastClr="000000"/>
      </a:dk1>
      <a:lt1>
        <a:sysClr val="window" lastClr="FFFFFF"/>
      </a:lt1>
      <a:dk2>
        <a:srgbClr val="212121"/>
      </a:dk2>
      <a:lt2>
        <a:srgbClr val="CDD4D7"/>
      </a:lt2>
      <a:accent1>
        <a:srgbClr val="1D86CD"/>
      </a:accent1>
      <a:accent2>
        <a:srgbClr val="732E9A"/>
      </a:accent2>
      <a:accent3>
        <a:srgbClr val="B50B1B"/>
      </a:accent3>
      <a:accent4>
        <a:srgbClr val="E8950E"/>
      </a:accent4>
      <a:accent5>
        <a:srgbClr val="55992B"/>
      </a:accent5>
      <a:accent6>
        <a:srgbClr val="2C9C89"/>
      </a:accent6>
      <a:hlink>
        <a:srgbClr val="EC4D4D"/>
      </a:hlink>
      <a:folHlink>
        <a:srgbClr val="F8CE8A"/>
      </a:folHlink>
    </a:clrScheme>
    <a:fontScheme name="Story">
      <a:majorFont>
        <a:latin typeface="Calisto MT"/>
        <a:ea typeface=""/>
        <a:cs typeface=""/>
        <a:font script="Jpan" typeface="ＭＳ Ｐ明朝"/>
      </a:majorFont>
      <a:minorFont>
        <a:latin typeface="Calisto MT"/>
        <a:ea typeface=""/>
        <a:cs typeface=""/>
        <a:font script="Jpan" typeface="ＭＳ Ｐ明朝"/>
      </a:minorFont>
    </a:fontScheme>
    <a:fmtScheme name="Story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10000"/>
                <a:satMod val="150000"/>
                <a:lumMod val="120000"/>
              </a:schemeClr>
              <a:schemeClr val="phClr">
                <a:satMod val="350000"/>
                <a:lumMod val="150000"/>
              </a:schemeClr>
            </a:duotone>
          </a:blip>
          <a:tile tx="0" ty="0" sx="20000" sy="20000" flip="none" algn="ctr"/>
        </a:blipFill>
        <a:gradFill rotWithShape="1">
          <a:gsLst>
            <a:gs pos="0">
              <a:schemeClr val="phClr">
                <a:shade val="20000"/>
                <a:satMod val="130000"/>
              </a:schemeClr>
            </a:gs>
            <a:gs pos="50000">
              <a:schemeClr val="phClr">
                <a:shade val="90000"/>
                <a:satMod val="130000"/>
              </a:schemeClr>
            </a:gs>
            <a:gs pos="100000">
              <a:schemeClr val="phClr">
                <a:shade val="100000"/>
                <a:satMod val="200000"/>
                <a:lumMod val="120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50800" dir="2100000" sx="104000" sy="104000" algn="br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127000" dist="63500" dir="5400000" sx="103000" sy="103000" rotWithShape="0">
              <a:srgbClr val="000000">
                <a:alpha val="75000"/>
              </a:srgbClr>
            </a:outerShdw>
          </a:effectLst>
          <a:scene3d>
            <a:camera prst="perspectiveFront" fov="3000000"/>
            <a:lightRig rig="balanced" dir="t">
              <a:rot lat="0" lon="0" rev="18000000"/>
            </a:lightRig>
          </a:scene3d>
          <a:sp3d prstMaterial="plastic">
            <a:bevelT w="25400" h="50800" prst="angl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2">
            <a:duotone>
              <a:schemeClr val="phClr">
                <a:shade val="10000"/>
                <a:satMod val="150000"/>
              </a:schemeClr>
              <a:schemeClr val="phClr">
                <a:tint val="60000"/>
                <a:satMod val="400000"/>
                <a:lumMod val="11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Horizon.thmx</Template>
  <TotalTime>323</TotalTime>
  <Words>726</Words>
  <Application>Microsoft Macintosh PowerPoint</Application>
  <PresentationFormat>On-screen Show (16:9)</PresentationFormat>
  <Paragraphs>168</Paragraphs>
  <Slides>72</Slides>
  <Notes>14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72</vt:i4>
      </vt:variant>
    </vt:vector>
  </HeadingPairs>
  <TitlesOfParts>
    <vt:vector size="74" baseType="lpstr">
      <vt:lpstr>Kilter</vt:lpstr>
      <vt:lpstr>Story</vt:lpstr>
      <vt:lpstr>AESTHETICS</vt:lpstr>
      <vt:lpstr>OBJECTIVES</vt:lpstr>
      <vt:lpstr>ACTIVITY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MUSTS.</vt:lpstr>
      <vt:lpstr>PD common problems</vt:lpstr>
      <vt:lpstr>Resolutions</vt:lpstr>
      <vt:lpstr>STEPS FOR BEGINNING A PRODUCTION DESIGN</vt:lpstr>
      <vt:lpstr>READ THE SCRIPT or at least listen to the script reading</vt:lpstr>
      <vt:lpstr>ANALYZE THE SCRIPT digest everything</vt:lpstr>
      <vt:lpstr>DETERMINE THE OBJECTIVE </vt:lpstr>
      <vt:lpstr>RESEARCH this is a must, seriously</vt:lpstr>
      <vt:lpstr>COLLABORATE/ COMMUNICATE with the whole team</vt:lpstr>
      <vt:lpstr>FEED YOUR ART Immerse yourself in art</vt:lpstr>
      <vt:lpstr>EXECUTE THE DESIGN you must work hand in hand</vt:lpstr>
      <vt:lpstr>9 Objectives of a Theatrical Design</vt:lpstr>
      <vt:lpstr>TIME</vt:lpstr>
      <vt:lpstr>PERIOD</vt:lpstr>
      <vt:lpstr>PLACE</vt:lpstr>
      <vt:lpstr>LOCALE</vt:lpstr>
      <vt:lpstr>THEME</vt:lpstr>
      <vt:lpstr>MOOD</vt:lpstr>
      <vt:lpstr>STYLE</vt:lpstr>
      <vt:lpstr>REVEALING CHARACTER</vt:lpstr>
      <vt:lpstr>SOLVING PRACTICAL PROBLEMS </vt:lpstr>
      <vt:lpstr>ART MOVEMENTS The isms of art</vt:lpstr>
      <vt:lpstr>NATURALISM</vt:lpstr>
      <vt:lpstr>PowerPoint Presentation</vt:lpstr>
      <vt:lpstr>REALISM</vt:lpstr>
      <vt:lpstr>PowerPoint Presentation</vt:lpstr>
      <vt:lpstr>EXPRESSIONISM</vt:lpstr>
      <vt:lpstr>PowerPoint Presentation</vt:lpstr>
      <vt:lpstr>MODERNISM</vt:lpstr>
      <vt:lpstr>PowerPoint Presentation</vt:lpstr>
      <vt:lpstr>POST MODERNISM</vt:lpstr>
      <vt:lpstr>PowerPoint Presentation</vt:lpstr>
      <vt:lpstr>CLASSICAL</vt:lpstr>
      <vt:lpstr>PowerPoint Presentation</vt:lpstr>
      <vt:lpstr>SURREALISM</vt:lpstr>
      <vt:lpstr>PowerPoint Presentation</vt:lpstr>
      <vt:lpstr>IMPRESSIONISM</vt:lpstr>
      <vt:lpstr>PowerPoint Presentation</vt:lpstr>
      <vt:lpstr>AVANT GARDE</vt:lpstr>
      <vt:lpstr>PowerPoint Presentation</vt:lpstr>
      <vt:lpstr>DESIGN ELEMENTS</vt:lpstr>
      <vt:lpstr>ACTIVITY  2</vt:lpstr>
      <vt:lpstr>DESIGN PRINCIPLES</vt:lpstr>
      <vt:lpstr>PowerPoint Presentation</vt:lpstr>
      <vt:lpstr>PowerPoint Presentation</vt:lpstr>
      <vt:lpstr>THEATER SPACES</vt:lpstr>
      <vt:lpstr>Proscenium theater</vt:lpstr>
      <vt:lpstr>PowerPoint Presentation</vt:lpstr>
      <vt:lpstr>Thrust Theater</vt:lpstr>
      <vt:lpstr>End Stage</vt:lpstr>
      <vt:lpstr>Arena </vt:lpstr>
      <vt:lpstr>Flexible or Black box Theater</vt:lpstr>
      <vt:lpstr>PowerPoint Presentation</vt:lpstr>
      <vt:lpstr>PowerPoint Presentation</vt:lpstr>
      <vt:lpstr>PowerPoint Presentation</vt:lpstr>
      <vt:lpstr>PowerPoint Presentation</vt:lpstr>
      <vt:lpstr>Set Props Lights Sounds Costume Graphic  </vt:lpstr>
      <vt:lpstr>UNIFIED DESIGNS</vt:lpstr>
      <vt:lpstr>UNIFIED DESIGNS</vt:lpstr>
      <vt:lpstr>ACTIVITY  3</vt:lpstr>
      <vt:lpstr>DESIGN ETIQUETTE</vt:lpstr>
      <vt:lpstr>DESIGN ETIQUETTE</vt:lpstr>
      <vt:lpstr>PowerPoint Presentation</vt:lpstr>
      <vt:lpstr>WRAP UP</vt:lpstr>
    </vt:vector>
  </TitlesOfParts>
  <Company>Beyond Events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AESTHETICS</dc:title>
  <dc:creator>Nickeila Abadies</dc:creator>
  <cp:lastModifiedBy>Nickeila Abadies</cp:lastModifiedBy>
  <cp:revision>28</cp:revision>
  <dcterms:created xsi:type="dcterms:W3CDTF">2016-07-22T15:20:57Z</dcterms:created>
  <dcterms:modified xsi:type="dcterms:W3CDTF">2016-07-23T06:00:23Z</dcterms:modified>
</cp:coreProperties>
</file>